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33"/>
  </p:notesMasterIdLst>
  <p:handoutMasterIdLst>
    <p:handoutMasterId r:id="rId34"/>
  </p:handoutMasterIdLst>
  <p:sldIdLst>
    <p:sldId id="1358" r:id="rId3"/>
    <p:sldId id="1360" r:id="rId4"/>
    <p:sldId id="1363" r:id="rId5"/>
    <p:sldId id="1364" r:id="rId6"/>
    <p:sldId id="1365" r:id="rId7"/>
    <p:sldId id="1366" r:id="rId8"/>
    <p:sldId id="264" r:id="rId9"/>
    <p:sldId id="1368" r:id="rId10"/>
    <p:sldId id="1369" r:id="rId11"/>
    <p:sldId id="1370" r:id="rId12"/>
    <p:sldId id="1371" r:id="rId13"/>
    <p:sldId id="270" r:id="rId14"/>
    <p:sldId id="1373" r:id="rId15"/>
    <p:sldId id="1374" r:id="rId16"/>
    <p:sldId id="1375" r:id="rId17"/>
    <p:sldId id="274" r:id="rId18"/>
    <p:sldId id="1377" r:id="rId19"/>
    <p:sldId id="1378" r:id="rId20"/>
    <p:sldId id="277" r:id="rId21"/>
    <p:sldId id="1380" r:id="rId22"/>
    <p:sldId id="1381" r:id="rId23"/>
    <p:sldId id="280" r:id="rId24"/>
    <p:sldId id="1334" r:id="rId25"/>
    <p:sldId id="1335" r:id="rId26"/>
    <p:sldId id="281" r:id="rId27"/>
    <p:sldId id="282" r:id="rId28"/>
    <p:sldId id="284" r:id="rId29"/>
    <p:sldId id="285" r:id="rId30"/>
    <p:sldId id="283" r:id="rId31"/>
    <p:sldId id="286" r:id="rId32"/>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6636"/>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099249D-FAB0-4B65-8DF9-EDE4E7BA6EBB}"/>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Book Of Revelation (60)</a:t>
            </a:r>
          </a:p>
        </p:txBody>
      </p:sp>
      <p:sp>
        <p:nvSpPr>
          <p:cNvPr id="3" name="Date Placeholder 2">
            <a:extLst>
              <a:ext uri="{FF2B5EF4-FFF2-40B4-BE49-F238E27FC236}">
                <a16:creationId xmlns:a16="http://schemas.microsoft.com/office/drawing/2014/main" id="{F7A5E69A-9E9C-4305-87F9-D5C5BDE26027}"/>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5/2/2021 pm</a:t>
            </a:r>
          </a:p>
        </p:txBody>
      </p:sp>
      <p:sp>
        <p:nvSpPr>
          <p:cNvPr id="4" name="Footer Placeholder 3">
            <a:extLst>
              <a:ext uri="{FF2B5EF4-FFF2-40B4-BE49-F238E27FC236}">
                <a16:creationId xmlns:a16="http://schemas.microsoft.com/office/drawing/2014/main" id="{67C38337-3AD8-46A5-BFE6-76D45B7B23CC}"/>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A22AA506-EE0E-465F-BD5E-BB4CAC6892A4}"/>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D571A75F-1073-4420-9889-96F263951F1E}"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735701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a:t>Class – The Book Of Revelation (60)</a:t>
            </a:r>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5/2/2021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E4F0253A-D8AC-4458-A836-2F4118F1B2ED}" type="slidenum">
              <a:rPr lang="en-US" smtClean="0"/>
              <a:t>‹#›</a:t>
            </a:fld>
            <a:endParaRPr lang="en-US"/>
          </a:p>
        </p:txBody>
      </p:sp>
    </p:spTree>
    <p:extLst>
      <p:ext uri="{BB962C8B-B14F-4D97-AF65-F5344CB8AC3E}">
        <p14:creationId xmlns:p14="http://schemas.microsoft.com/office/powerpoint/2010/main" val="1196088223"/>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2443B84-54A8-4BFF-A7C3-230AC75D4337}"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5838EC-908A-4106-8466-F2C32DAA3004}" type="slidenum">
              <a:rPr lang="en-US" smtClean="0"/>
              <a:t>‹#›</a:t>
            </a:fld>
            <a:endParaRPr lang="en-US"/>
          </a:p>
        </p:txBody>
      </p:sp>
    </p:spTree>
    <p:extLst>
      <p:ext uri="{BB962C8B-B14F-4D97-AF65-F5344CB8AC3E}">
        <p14:creationId xmlns:p14="http://schemas.microsoft.com/office/powerpoint/2010/main" val="2783185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443B84-54A8-4BFF-A7C3-230AC75D4337}"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5838EC-908A-4106-8466-F2C32DAA3004}" type="slidenum">
              <a:rPr lang="en-US" smtClean="0"/>
              <a:t>‹#›</a:t>
            </a:fld>
            <a:endParaRPr lang="en-US"/>
          </a:p>
        </p:txBody>
      </p:sp>
    </p:spTree>
    <p:extLst>
      <p:ext uri="{BB962C8B-B14F-4D97-AF65-F5344CB8AC3E}">
        <p14:creationId xmlns:p14="http://schemas.microsoft.com/office/powerpoint/2010/main" val="3191115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443B84-54A8-4BFF-A7C3-230AC75D4337}"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5838EC-908A-4106-8466-F2C32DAA3004}" type="slidenum">
              <a:rPr lang="en-US" smtClean="0"/>
              <a:t>‹#›</a:t>
            </a:fld>
            <a:endParaRPr lang="en-US"/>
          </a:p>
        </p:txBody>
      </p:sp>
    </p:spTree>
    <p:extLst>
      <p:ext uri="{BB962C8B-B14F-4D97-AF65-F5344CB8AC3E}">
        <p14:creationId xmlns:p14="http://schemas.microsoft.com/office/powerpoint/2010/main" val="30970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137566837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7158549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390687792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314920852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32960145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35688782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14749575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130012795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443B84-54A8-4BFF-A7C3-230AC75D4337}"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5838EC-908A-4106-8466-F2C32DAA3004}" type="slidenum">
              <a:rPr lang="en-US" smtClean="0"/>
              <a:t>‹#›</a:t>
            </a:fld>
            <a:endParaRPr lang="en-US"/>
          </a:p>
        </p:txBody>
      </p:sp>
    </p:spTree>
    <p:extLst>
      <p:ext uri="{BB962C8B-B14F-4D97-AF65-F5344CB8AC3E}">
        <p14:creationId xmlns:p14="http://schemas.microsoft.com/office/powerpoint/2010/main" val="12367216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8330331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3898916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6246924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385052409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4773717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09479058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1067317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189957364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412326295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443B84-54A8-4BFF-A7C3-230AC75D4337}" type="datetimeFigureOut">
              <a:rPr lang="en-US" smtClean="0"/>
              <a:t>5/8/2021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5838EC-908A-4106-8466-F2C32DAA3004}" type="slidenum">
              <a:rPr lang="en-US" smtClean="0"/>
              <a:t>‹#›</a:t>
            </a:fld>
            <a:endParaRPr lang="en-US"/>
          </a:p>
        </p:txBody>
      </p:sp>
    </p:spTree>
    <p:extLst>
      <p:ext uri="{BB962C8B-B14F-4D97-AF65-F5344CB8AC3E}">
        <p14:creationId xmlns:p14="http://schemas.microsoft.com/office/powerpoint/2010/main" val="29025067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2443B84-54A8-4BFF-A7C3-230AC75D4337}" type="datetimeFigureOut">
              <a:rPr lang="en-US" smtClean="0"/>
              <a:t>5/8/2021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5838EC-908A-4106-8466-F2C32DAA3004}" type="slidenum">
              <a:rPr lang="en-US" smtClean="0"/>
              <a:t>‹#›</a:t>
            </a:fld>
            <a:endParaRPr lang="en-US"/>
          </a:p>
        </p:txBody>
      </p:sp>
    </p:spTree>
    <p:extLst>
      <p:ext uri="{BB962C8B-B14F-4D97-AF65-F5344CB8AC3E}">
        <p14:creationId xmlns:p14="http://schemas.microsoft.com/office/powerpoint/2010/main" val="22510680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2443B84-54A8-4BFF-A7C3-230AC75D4337}" type="datetimeFigureOut">
              <a:rPr lang="en-US" smtClean="0"/>
              <a:t>5/8/2021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5838EC-908A-4106-8466-F2C32DAA3004}" type="slidenum">
              <a:rPr lang="en-US" smtClean="0"/>
              <a:t>‹#›</a:t>
            </a:fld>
            <a:endParaRPr lang="en-US"/>
          </a:p>
        </p:txBody>
      </p:sp>
    </p:spTree>
    <p:extLst>
      <p:ext uri="{BB962C8B-B14F-4D97-AF65-F5344CB8AC3E}">
        <p14:creationId xmlns:p14="http://schemas.microsoft.com/office/powerpoint/2010/main" val="2028844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2443B84-54A8-4BFF-A7C3-230AC75D4337}" type="datetimeFigureOut">
              <a:rPr lang="en-US" smtClean="0"/>
              <a:t>5/8/2021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5838EC-908A-4106-8466-F2C32DAA3004}" type="slidenum">
              <a:rPr lang="en-US" smtClean="0"/>
              <a:t>‹#›</a:t>
            </a:fld>
            <a:endParaRPr lang="en-US"/>
          </a:p>
        </p:txBody>
      </p:sp>
    </p:spTree>
    <p:extLst>
      <p:ext uri="{BB962C8B-B14F-4D97-AF65-F5344CB8AC3E}">
        <p14:creationId xmlns:p14="http://schemas.microsoft.com/office/powerpoint/2010/main" val="3122702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443B84-54A8-4BFF-A7C3-230AC75D4337}" type="datetimeFigureOut">
              <a:rPr lang="en-US" smtClean="0"/>
              <a:t>5/8/2021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5838EC-908A-4106-8466-F2C32DAA3004}" type="slidenum">
              <a:rPr lang="en-US" smtClean="0"/>
              <a:t>‹#›</a:t>
            </a:fld>
            <a:endParaRPr lang="en-US"/>
          </a:p>
        </p:txBody>
      </p:sp>
    </p:spTree>
    <p:extLst>
      <p:ext uri="{BB962C8B-B14F-4D97-AF65-F5344CB8AC3E}">
        <p14:creationId xmlns:p14="http://schemas.microsoft.com/office/powerpoint/2010/main" val="3112197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443B84-54A8-4BFF-A7C3-230AC75D4337}" type="datetimeFigureOut">
              <a:rPr lang="en-US" smtClean="0"/>
              <a:t>5/8/2021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5838EC-908A-4106-8466-F2C32DAA3004}" type="slidenum">
              <a:rPr lang="en-US" smtClean="0"/>
              <a:t>‹#›</a:t>
            </a:fld>
            <a:endParaRPr lang="en-US"/>
          </a:p>
        </p:txBody>
      </p:sp>
    </p:spTree>
    <p:extLst>
      <p:ext uri="{BB962C8B-B14F-4D97-AF65-F5344CB8AC3E}">
        <p14:creationId xmlns:p14="http://schemas.microsoft.com/office/powerpoint/2010/main" val="4010401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443B84-54A8-4BFF-A7C3-230AC75D4337}" type="datetimeFigureOut">
              <a:rPr lang="en-US" smtClean="0"/>
              <a:t>5/8/2021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5838EC-908A-4106-8466-F2C32DAA3004}" type="slidenum">
              <a:rPr lang="en-US" smtClean="0"/>
              <a:t>‹#›</a:t>
            </a:fld>
            <a:endParaRPr lang="en-US"/>
          </a:p>
        </p:txBody>
      </p:sp>
    </p:spTree>
    <p:extLst>
      <p:ext uri="{BB962C8B-B14F-4D97-AF65-F5344CB8AC3E}">
        <p14:creationId xmlns:p14="http://schemas.microsoft.com/office/powerpoint/2010/main" val="3294026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image" Target="../media/image2.png"/><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43B84-54A8-4BFF-A7C3-230AC75D4337}" type="datetimeFigureOut">
              <a:rPr lang="en-US" smtClean="0"/>
              <a:t>5/8/2021</a:t>
            </a:fld>
            <a:endParaRPr lang="en-US"/>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5838EC-908A-4106-8466-F2C32DAA3004}" type="slidenum">
              <a:rPr lang="en-US" smtClean="0"/>
              <a:t>‹#›</a:t>
            </a:fld>
            <a:endParaRPr lang="en-US"/>
          </a:p>
        </p:txBody>
      </p:sp>
    </p:spTree>
    <p:extLst>
      <p:ext uri="{BB962C8B-B14F-4D97-AF65-F5344CB8AC3E}">
        <p14:creationId xmlns:p14="http://schemas.microsoft.com/office/powerpoint/2010/main" val="398090962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213540964"/>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May 2, 2021</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8499848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16:6</a:t>
            </a:r>
          </a:p>
        </p:txBody>
      </p:sp>
      <p:pic>
        <p:nvPicPr>
          <p:cNvPr id="4" name="Content Placeholder 3"/>
          <p:cNvPicPr>
            <a:picLocks noGrp="1" noChangeAspect="1" noChangeArrowheads="1"/>
          </p:cNvPicPr>
          <p:nvPr>
            <p:ph idx="1"/>
          </p:nvPr>
        </p:nvPicPr>
        <p:blipFill>
          <a:blip r:embed="rId2"/>
          <a:srcRect/>
          <a:stretch>
            <a:fillRect/>
          </a:stretch>
        </p:blipFill>
        <p:spPr bwMode="auto">
          <a:xfrm>
            <a:off x="838200" y="1600200"/>
            <a:ext cx="7391400" cy="4953000"/>
          </a:xfrm>
          <a:prstGeom prst="rect">
            <a:avLst/>
          </a:prstGeom>
          <a:noFill/>
          <a:ln w="9525">
            <a:noFill/>
            <a:miter lim="800000"/>
            <a:headEnd/>
            <a:tailEnd/>
          </a:ln>
        </p:spPr>
      </p:pic>
      <p:sp>
        <p:nvSpPr>
          <p:cNvPr id="5" name="TextBox 4"/>
          <p:cNvSpPr txBox="1"/>
          <p:nvPr/>
        </p:nvSpPr>
        <p:spPr>
          <a:xfrm>
            <a:off x="1665435" y="2249869"/>
            <a:ext cx="5638800" cy="255454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for they poured out the blood of the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saints</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 and the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prophets</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 and blood hast thou given them to drink: they are worthy</a:t>
            </a: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A2FAA320-C726-41B4-8A14-8E086EDF269C}"/>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16 </a:t>
            </a:r>
          </a:p>
        </p:txBody>
      </p:sp>
    </p:spTree>
    <p:extLst>
      <p:ext uri="{BB962C8B-B14F-4D97-AF65-F5344CB8AC3E}">
        <p14:creationId xmlns:p14="http://schemas.microsoft.com/office/powerpoint/2010/main" val="1912825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16:7</a:t>
            </a:r>
          </a:p>
        </p:txBody>
      </p:sp>
      <p:pic>
        <p:nvPicPr>
          <p:cNvPr id="4" name="Content Placeholder 3"/>
          <p:cNvPicPr>
            <a:picLocks noGrp="1" noChangeAspect="1" noChangeArrowheads="1"/>
          </p:cNvPicPr>
          <p:nvPr>
            <p:ph idx="1"/>
          </p:nvPr>
        </p:nvPicPr>
        <p:blipFill>
          <a:blip r:embed="rId2"/>
          <a:srcRect/>
          <a:stretch>
            <a:fillRect/>
          </a:stretch>
        </p:blipFill>
        <p:spPr bwMode="auto">
          <a:xfrm>
            <a:off x="838200" y="1600200"/>
            <a:ext cx="7391400" cy="4953000"/>
          </a:xfrm>
          <a:prstGeom prst="rect">
            <a:avLst/>
          </a:prstGeom>
          <a:noFill/>
          <a:ln w="9525">
            <a:noFill/>
            <a:miter lim="800000"/>
            <a:headEnd/>
            <a:tailEnd/>
          </a:ln>
        </p:spPr>
      </p:pic>
      <p:sp>
        <p:nvSpPr>
          <p:cNvPr id="5" name="TextBox 4"/>
          <p:cNvSpPr txBox="1"/>
          <p:nvPr/>
        </p:nvSpPr>
        <p:spPr>
          <a:xfrm>
            <a:off x="1674860" y="2381842"/>
            <a:ext cx="5638800" cy="206210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And I heard the altar saying, Yea, O Lord God, the Almighty, true and righteous are thy judgments</a:t>
            </a: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A2445711-4BA7-4B8F-87C5-8ABB14C09119}"/>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16 </a:t>
            </a:r>
          </a:p>
        </p:txBody>
      </p:sp>
    </p:spTree>
    <p:extLst>
      <p:ext uri="{BB962C8B-B14F-4D97-AF65-F5344CB8AC3E}">
        <p14:creationId xmlns:p14="http://schemas.microsoft.com/office/powerpoint/2010/main" val="1164945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2079"/>
            <a:ext cx="8229600" cy="769441"/>
          </a:xfrm>
          <a:solidFill>
            <a:schemeClr val="bg1"/>
          </a:solidFill>
          <a:ln>
            <a:noFill/>
          </a:ln>
        </p:spPr>
        <p:txBody>
          <a:bodyPr>
            <a:spAutoFit/>
          </a:bodyPr>
          <a:lstStyle/>
          <a:p>
            <a:r>
              <a:rPr lang="en-US" b="1" cap="small" dirty="0">
                <a:latin typeface="OldCentury" pitchFamily="2" charset="0"/>
              </a:rPr>
              <a:t>The Third Bowl Poured out</a:t>
            </a:r>
          </a:p>
        </p:txBody>
      </p:sp>
      <p:sp>
        <p:nvSpPr>
          <p:cNvPr id="3" name="Content Placeholder 2"/>
          <p:cNvSpPr>
            <a:spLocks noGrp="1"/>
          </p:cNvSpPr>
          <p:nvPr>
            <p:ph idx="1"/>
          </p:nvPr>
        </p:nvSpPr>
        <p:spPr>
          <a:xfrm>
            <a:off x="103695" y="1752600"/>
            <a:ext cx="8917757" cy="4893647"/>
          </a:xfrm>
          <a:solidFill>
            <a:schemeClr val="bg1"/>
          </a:solidFill>
          <a:ln w="38100">
            <a:noFill/>
          </a:ln>
        </p:spPr>
        <p:txBody>
          <a:bodyPr wrap="square">
            <a:spAutoFit/>
          </a:bodyPr>
          <a:lstStyle/>
          <a:p>
            <a:pPr>
              <a:spcBef>
                <a:spcPts val="0"/>
              </a:spcBef>
            </a:pPr>
            <a:r>
              <a:rPr lang="en-US" sz="2400" dirty="0">
                <a:latin typeface="Book Antiqua" panose="02040602050305030304" pitchFamily="18" charset="0"/>
              </a:rPr>
              <a:t>“</a:t>
            </a:r>
            <a:r>
              <a:rPr lang="en-US" sz="2400" b="1" i="1" dirty="0">
                <a:latin typeface="Book Antiqua" panose="02040602050305030304" pitchFamily="18" charset="0"/>
              </a:rPr>
              <a:t>Into rivers and springs of water</a:t>
            </a:r>
            <a:r>
              <a:rPr lang="en-US" sz="2400" dirty="0">
                <a:latin typeface="Book Antiqua" pitchFamily="18" charset="0"/>
              </a:rPr>
              <a:t>”</a:t>
            </a:r>
          </a:p>
          <a:p>
            <a:pPr lvl="1">
              <a:spcBef>
                <a:spcPts val="0"/>
              </a:spcBef>
            </a:pPr>
            <a:r>
              <a:rPr lang="en-US" sz="2400" dirty="0">
                <a:latin typeface="Book Antiqua" pitchFamily="18" charset="0"/>
              </a:rPr>
              <a:t>Fresh, as well as salt water, stank with death as they turned to blood</a:t>
            </a:r>
          </a:p>
          <a:p>
            <a:pPr>
              <a:spcBef>
                <a:spcPts val="0"/>
              </a:spcBef>
            </a:pPr>
            <a:r>
              <a:rPr lang="en-US" sz="2400" b="1" dirty="0">
                <a:latin typeface="Book Antiqua" pitchFamily="18" charset="0"/>
              </a:rPr>
              <a:t>Third trumpet (Revelation 8:10), </a:t>
            </a:r>
            <a:r>
              <a:rPr lang="en-US" sz="2400" dirty="0">
                <a:latin typeface="Book Antiqua" pitchFamily="18" charset="0"/>
              </a:rPr>
              <a:t>and this third plague have similar characteristics.</a:t>
            </a:r>
          </a:p>
          <a:p>
            <a:pPr>
              <a:spcBef>
                <a:spcPts val="0"/>
              </a:spcBef>
            </a:pPr>
            <a:r>
              <a:rPr lang="en-US" sz="2400" dirty="0">
                <a:latin typeface="Book Antiqua" pitchFamily="18" charset="0"/>
              </a:rPr>
              <a:t>Men on earth </a:t>
            </a:r>
            <a:r>
              <a:rPr lang="en-US" sz="2400" b="1" dirty="0">
                <a:latin typeface="Book Antiqua" panose="02040602050305030304" pitchFamily="18" charset="0"/>
              </a:rPr>
              <a:t>reaping</a:t>
            </a:r>
            <a:r>
              <a:rPr lang="en-US" sz="2400" dirty="0">
                <a:latin typeface="Book Antiqua" pitchFamily="18" charset="0"/>
              </a:rPr>
              <a:t> what they had sown. </a:t>
            </a:r>
          </a:p>
          <a:p>
            <a:pPr lvl="1">
              <a:spcBef>
                <a:spcPts val="0"/>
              </a:spcBef>
            </a:pPr>
            <a:r>
              <a:rPr lang="en-US" sz="2400" dirty="0">
                <a:latin typeface="Book Antiqua" pitchFamily="18" charset="0"/>
              </a:rPr>
              <a:t>The New Testament saints and prophets, all who were martyrs of Jesus (Revelation 17:6; Ephesians 3:5).</a:t>
            </a:r>
          </a:p>
          <a:p>
            <a:pPr>
              <a:spcBef>
                <a:spcPts val="0"/>
              </a:spcBef>
            </a:pPr>
            <a:r>
              <a:rPr lang="en-US" sz="2400" dirty="0">
                <a:latin typeface="Book Antiqua" pitchFamily="18" charset="0"/>
              </a:rPr>
              <a:t>Blood—</a:t>
            </a:r>
            <a:r>
              <a:rPr lang="en-US" sz="2400" b="1" dirty="0">
                <a:latin typeface="Book Antiqua" panose="02040602050305030304" pitchFamily="18" charset="0"/>
              </a:rPr>
              <a:t>judgment declared to be righteous</a:t>
            </a:r>
          </a:p>
          <a:p>
            <a:pPr>
              <a:spcBef>
                <a:spcPts val="0"/>
              </a:spcBef>
            </a:pPr>
            <a:r>
              <a:rPr lang="en-US" sz="2400" dirty="0">
                <a:latin typeface="Book Antiqua" pitchFamily="18" charset="0"/>
              </a:rPr>
              <a:t>Confirmed by this angel</a:t>
            </a:r>
          </a:p>
          <a:p>
            <a:pPr>
              <a:spcBef>
                <a:spcPts val="0"/>
              </a:spcBef>
            </a:pPr>
            <a:r>
              <a:rPr lang="en-US" sz="2400" dirty="0">
                <a:latin typeface="Book Antiqua" pitchFamily="18" charset="0"/>
              </a:rPr>
              <a:t>Righteous because of the </a:t>
            </a:r>
            <a:r>
              <a:rPr lang="en-US" sz="2400" b="1" dirty="0">
                <a:latin typeface="Book Antiqua" panose="02040602050305030304" pitchFamily="18" charset="0"/>
              </a:rPr>
              <a:t>blood of martyrs </a:t>
            </a:r>
            <a:r>
              <a:rPr lang="en-US" sz="2400" dirty="0">
                <a:latin typeface="Book Antiqua" pitchFamily="18" charset="0"/>
              </a:rPr>
              <a:t>shed by Rome</a:t>
            </a:r>
          </a:p>
          <a:p>
            <a:pPr>
              <a:spcBef>
                <a:spcPts val="0"/>
              </a:spcBef>
            </a:pPr>
            <a:r>
              <a:rPr lang="en-US" sz="2400" dirty="0">
                <a:latin typeface="Book Antiqua" pitchFamily="18" charset="0"/>
              </a:rPr>
              <a:t>Made their blood runs as water (</a:t>
            </a:r>
            <a:r>
              <a:rPr lang="en-US" sz="2400" b="1" dirty="0">
                <a:latin typeface="Book Antiqua" pitchFamily="18" charset="0"/>
              </a:rPr>
              <a:t>Revelation 17:6</a:t>
            </a:r>
            <a:r>
              <a:rPr lang="en-US" sz="2400" dirty="0">
                <a:latin typeface="Book Antiqua" pitchFamily="18" charset="0"/>
              </a:rPr>
              <a:t>) and now all they have to drink is blood!</a:t>
            </a:r>
          </a:p>
        </p:txBody>
      </p:sp>
      <p:sp>
        <p:nvSpPr>
          <p:cNvPr id="4" name="Rectangle 3">
            <a:extLst>
              <a:ext uri="{FF2B5EF4-FFF2-40B4-BE49-F238E27FC236}">
                <a16:creationId xmlns:a16="http://schemas.microsoft.com/office/drawing/2014/main" id="{AAA659B2-044F-40EC-8F58-1277FBE6DD9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16 </a:t>
            </a:r>
          </a:p>
        </p:txBody>
      </p:sp>
    </p:spTree>
    <p:extLst>
      <p:ext uri="{BB962C8B-B14F-4D97-AF65-F5344CB8AC3E}">
        <p14:creationId xmlns:p14="http://schemas.microsoft.com/office/powerpoint/2010/main" val="811783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heel(1)">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heel(1)">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par>
                                <p:cTn id="23" presetID="21" presetClass="entr" presetSubtype="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heel(1)">
                                      <p:cBhvr>
                                        <p:cTn id="25" dur="2000"/>
                                        <p:tgtEl>
                                          <p:spTgt spid="3">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nodeType="click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wheel(1)">
                                      <p:cBhvr>
                                        <p:cTn id="30" dur="2000"/>
                                        <p:tgtEl>
                                          <p:spTgt spid="3">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 calcmode="lin" valueType="num">
                                      <p:cBhvr>
                                        <p:cTn id="35"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2079"/>
            <a:ext cx="8229600" cy="769441"/>
          </a:xfrm>
          <a:solidFill>
            <a:schemeClr val="bg1"/>
          </a:solidFill>
          <a:ln>
            <a:noFill/>
          </a:ln>
        </p:spPr>
        <p:txBody>
          <a:bodyPr>
            <a:spAutoFit/>
          </a:bodyPr>
          <a:lstStyle/>
          <a:p>
            <a:r>
              <a:rPr lang="en-US" b="1" cap="small" dirty="0">
                <a:latin typeface="OldCentury" pitchFamily="2" charset="0"/>
              </a:rPr>
              <a:t>The Third Bowl Poured out</a:t>
            </a:r>
          </a:p>
        </p:txBody>
      </p:sp>
      <p:sp>
        <p:nvSpPr>
          <p:cNvPr id="3" name="Content Placeholder 2"/>
          <p:cNvSpPr>
            <a:spLocks noGrp="1"/>
          </p:cNvSpPr>
          <p:nvPr>
            <p:ph idx="1"/>
          </p:nvPr>
        </p:nvSpPr>
        <p:spPr>
          <a:xfrm>
            <a:off x="457200" y="1658330"/>
            <a:ext cx="8229600" cy="5016758"/>
          </a:xfrm>
          <a:solidFill>
            <a:schemeClr val="bg1"/>
          </a:solidFill>
          <a:ln w="38100">
            <a:noFill/>
          </a:ln>
        </p:spPr>
        <p:txBody>
          <a:bodyPr>
            <a:spAutoFit/>
          </a:bodyPr>
          <a:lstStyle/>
          <a:p>
            <a:pPr>
              <a:spcBef>
                <a:spcPts val="0"/>
              </a:spcBef>
            </a:pPr>
            <a:r>
              <a:rPr lang="en-US" dirty="0">
                <a:latin typeface="Book Antiqua" pitchFamily="18" charset="0"/>
              </a:rPr>
              <a:t>Deserve </a:t>
            </a:r>
            <a:r>
              <a:rPr lang="en-US" b="1" dirty="0">
                <a:latin typeface="OldCentury" pitchFamily="2" charset="0"/>
              </a:rPr>
              <a:t>God’s wrath </a:t>
            </a:r>
            <a:r>
              <a:rPr lang="en-US" dirty="0">
                <a:latin typeface="Book Antiqua" pitchFamily="18" charset="0"/>
              </a:rPr>
              <a:t>because of rejection of truth and shedding the blood of the bearers of that truth</a:t>
            </a:r>
          </a:p>
          <a:p>
            <a:pPr>
              <a:spcBef>
                <a:spcPts val="0"/>
              </a:spcBef>
            </a:pPr>
            <a:r>
              <a:rPr lang="en-US" dirty="0">
                <a:latin typeface="Book Antiqua" pitchFamily="18" charset="0"/>
              </a:rPr>
              <a:t>The martyrs under the altar, asking for </a:t>
            </a:r>
            <a:r>
              <a:rPr lang="en-US" b="1" dirty="0">
                <a:latin typeface="OldCentury" pitchFamily="2" charset="0"/>
              </a:rPr>
              <a:t>vindication</a:t>
            </a:r>
            <a:r>
              <a:rPr lang="en-US" dirty="0">
                <a:latin typeface="Book Antiqua" pitchFamily="18" charset="0"/>
              </a:rPr>
              <a:t> earlier (Revelation 6:9-11)</a:t>
            </a:r>
          </a:p>
          <a:p>
            <a:pPr>
              <a:spcBef>
                <a:spcPts val="0"/>
              </a:spcBef>
            </a:pPr>
            <a:r>
              <a:rPr lang="en-US" dirty="0">
                <a:latin typeface="Book Antiqua" pitchFamily="18" charset="0"/>
              </a:rPr>
              <a:t>The “</a:t>
            </a:r>
            <a:r>
              <a:rPr lang="en-US" b="1" dirty="0">
                <a:latin typeface="OldCentury" pitchFamily="2" charset="0"/>
              </a:rPr>
              <a:t>altar</a:t>
            </a:r>
            <a:r>
              <a:rPr lang="en-US" dirty="0">
                <a:latin typeface="Book Antiqua" pitchFamily="18" charset="0"/>
              </a:rPr>
              <a:t>” represented as replying to praise the event.</a:t>
            </a:r>
          </a:p>
          <a:p>
            <a:pPr>
              <a:spcBef>
                <a:spcPts val="0"/>
              </a:spcBef>
            </a:pPr>
            <a:r>
              <a:rPr lang="en-US" b="1" dirty="0">
                <a:latin typeface="OldCentury" pitchFamily="2" charset="0"/>
              </a:rPr>
              <a:t>Punishment</a:t>
            </a:r>
            <a:r>
              <a:rPr lang="en-US" dirty="0">
                <a:latin typeface="Book Antiqua" pitchFamily="18" charset="0"/>
              </a:rPr>
              <a:t> fits the crime</a:t>
            </a:r>
          </a:p>
          <a:p>
            <a:pPr>
              <a:spcBef>
                <a:spcPts val="0"/>
              </a:spcBef>
            </a:pPr>
            <a:r>
              <a:rPr lang="en-US" dirty="0">
                <a:latin typeface="Book Antiqua" pitchFamily="18" charset="0"/>
              </a:rPr>
              <a:t>Rome is worthy of torment for her </a:t>
            </a:r>
            <a:r>
              <a:rPr lang="en-US" b="1" dirty="0">
                <a:latin typeface="OldCentury" pitchFamily="2" charset="0"/>
              </a:rPr>
              <a:t>conduct</a:t>
            </a:r>
            <a:r>
              <a:rPr lang="en-US" dirty="0">
                <a:latin typeface="Book Antiqua" pitchFamily="18" charset="0"/>
              </a:rPr>
              <a:t>.</a:t>
            </a:r>
          </a:p>
        </p:txBody>
      </p:sp>
      <p:sp>
        <p:nvSpPr>
          <p:cNvPr id="4" name="Rectangle 3">
            <a:extLst>
              <a:ext uri="{FF2B5EF4-FFF2-40B4-BE49-F238E27FC236}">
                <a16:creationId xmlns:a16="http://schemas.microsoft.com/office/drawing/2014/main" id="{024D3214-7E20-4FBA-85AD-6F375FD0666D}"/>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16 </a:t>
            </a:r>
          </a:p>
        </p:txBody>
      </p:sp>
    </p:spTree>
    <p:extLst>
      <p:ext uri="{BB962C8B-B14F-4D97-AF65-F5344CB8AC3E}">
        <p14:creationId xmlns:p14="http://schemas.microsoft.com/office/powerpoint/2010/main" val="3476771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1"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heel(1)">
                                      <p:cBhvr>
                                        <p:cTn id="23" dur="20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wheel(1)">
                                      <p:cBhvr>
                                        <p:cTn id="28"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16:8</a:t>
            </a:r>
          </a:p>
        </p:txBody>
      </p:sp>
      <p:pic>
        <p:nvPicPr>
          <p:cNvPr id="4" name="Content Placeholder 3"/>
          <p:cNvPicPr>
            <a:picLocks noGrp="1" noChangeAspect="1" noChangeArrowheads="1"/>
          </p:cNvPicPr>
          <p:nvPr>
            <p:ph idx="1"/>
          </p:nvPr>
        </p:nvPicPr>
        <p:blipFill>
          <a:blip r:embed="rId2"/>
          <a:srcRect/>
          <a:stretch>
            <a:fillRect/>
          </a:stretch>
        </p:blipFill>
        <p:spPr bwMode="auto">
          <a:xfrm>
            <a:off x="838200" y="1600200"/>
            <a:ext cx="7391400" cy="4953000"/>
          </a:xfrm>
          <a:prstGeom prst="rect">
            <a:avLst/>
          </a:prstGeom>
          <a:noFill/>
          <a:ln w="9525">
            <a:noFill/>
            <a:miter lim="800000"/>
            <a:headEnd/>
            <a:tailEnd/>
          </a:ln>
        </p:spPr>
      </p:pic>
      <p:sp>
        <p:nvSpPr>
          <p:cNvPr id="5" name="TextBox 4"/>
          <p:cNvSpPr txBox="1"/>
          <p:nvPr/>
        </p:nvSpPr>
        <p:spPr>
          <a:xfrm>
            <a:off x="1665434" y="2315853"/>
            <a:ext cx="5638800" cy="206210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And the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fourth poured out his bowl upon the sun</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 and it was given unto it to scorch men with fire</a:t>
            </a: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BA4B2C73-5940-40A6-88F5-4E22D590B50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16 </a:t>
            </a:r>
          </a:p>
        </p:txBody>
      </p:sp>
    </p:spTree>
    <p:extLst>
      <p:ext uri="{BB962C8B-B14F-4D97-AF65-F5344CB8AC3E}">
        <p14:creationId xmlns:p14="http://schemas.microsoft.com/office/powerpoint/2010/main" val="1203215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16:9</a:t>
            </a:r>
          </a:p>
        </p:txBody>
      </p:sp>
      <p:pic>
        <p:nvPicPr>
          <p:cNvPr id="4" name="Content Placeholder 3"/>
          <p:cNvPicPr>
            <a:picLocks noGrp="1" noChangeAspect="1" noChangeArrowheads="1"/>
          </p:cNvPicPr>
          <p:nvPr>
            <p:ph idx="1"/>
          </p:nvPr>
        </p:nvPicPr>
        <p:blipFill>
          <a:blip r:embed="rId2"/>
          <a:srcRect/>
          <a:stretch>
            <a:fillRect/>
          </a:stretch>
        </p:blipFill>
        <p:spPr bwMode="auto">
          <a:xfrm>
            <a:off x="838200" y="1600200"/>
            <a:ext cx="7391400" cy="4953000"/>
          </a:xfrm>
          <a:prstGeom prst="rect">
            <a:avLst/>
          </a:prstGeom>
          <a:noFill/>
          <a:ln w="9525">
            <a:noFill/>
            <a:miter lim="800000"/>
            <a:headEnd/>
            <a:tailEnd/>
          </a:ln>
        </p:spPr>
      </p:pic>
      <p:sp>
        <p:nvSpPr>
          <p:cNvPr id="5" name="TextBox 4"/>
          <p:cNvSpPr txBox="1"/>
          <p:nvPr/>
        </p:nvSpPr>
        <p:spPr>
          <a:xfrm>
            <a:off x="1677184" y="1791091"/>
            <a:ext cx="5638800" cy="35394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And men were scorched with great heat: and they blasphemed the name of God who hath the power over these plagues; and they repented not to give him glory</a:t>
            </a: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80449D5C-6D55-4EA9-B3CB-16664E9B13E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16 </a:t>
            </a:r>
          </a:p>
        </p:txBody>
      </p:sp>
    </p:spTree>
    <p:extLst>
      <p:ext uri="{BB962C8B-B14F-4D97-AF65-F5344CB8AC3E}">
        <p14:creationId xmlns:p14="http://schemas.microsoft.com/office/powerpoint/2010/main" val="2733592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67157"/>
            <a:ext cx="8229600" cy="769441"/>
          </a:xfrm>
          <a:solidFill>
            <a:schemeClr val="bg1"/>
          </a:solidFill>
          <a:ln>
            <a:noFill/>
          </a:ln>
        </p:spPr>
        <p:txBody>
          <a:bodyPr>
            <a:spAutoFit/>
          </a:bodyPr>
          <a:lstStyle/>
          <a:p>
            <a:r>
              <a:rPr lang="en-US" b="1" cap="small" dirty="0">
                <a:latin typeface="OldCentury" pitchFamily="2" charset="0"/>
              </a:rPr>
              <a:t>The Fourth Bowl Poured out</a:t>
            </a:r>
          </a:p>
        </p:txBody>
      </p:sp>
      <p:sp>
        <p:nvSpPr>
          <p:cNvPr id="3" name="Content Placeholder 2"/>
          <p:cNvSpPr>
            <a:spLocks noGrp="1"/>
          </p:cNvSpPr>
          <p:nvPr>
            <p:ph idx="1"/>
          </p:nvPr>
        </p:nvSpPr>
        <p:spPr>
          <a:xfrm>
            <a:off x="122547" y="1713329"/>
            <a:ext cx="8889477" cy="4893647"/>
          </a:xfrm>
          <a:solidFill>
            <a:schemeClr val="bg1"/>
          </a:solidFill>
          <a:ln w="38100">
            <a:noFill/>
          </a:ln>
        </p:spPr>
        <p:txBody>
          <a:bodyPr wrap="square">
            <a:spAutoFit/>
          </a:bodyPr>
          <a:lstStyle/>
          <a:p>
            <a:pPr>
              <a:spcBef>
                <a:spcPts val="0"/>
              </a:spcBef>
            </a:pPr>
            <a:r>
              <a:rPr lang="en-US" sz="2600" b="1" dirty="0">
                <a:latin typeface="Book Antiqua" panose="02040602050305030304" pitchFamily="18" charset="0"/>
              </a:rPr>
              <a:t>Horrible effect on the sun</a:t>
            </a:r>
          </a:p>
          <a:p>
            <a:pPr lvl="1">
              <a:spcBef>
                <a:spcPts val="0"/>
              </a:spcBef>
            </a:pPr>
            <a:r>
              <a:rPr lang="en-US" sz="2600" dirty="0">
                <a:latin typeface="Book Antiqua" pitchFamily="18" charset="0"/>
              </a:rPr>
              <a:t>They blasphemed God, a scene similar to that described after </a:t>
            </a:r>
            <a:r>
              <a:rPr lang="en-US" sz="2600" b="1" dirty="0">
                <a:latin typeface="Book Antiqua" pitchFamily="18" charset="0"/>
              </a:rPr>
              <a:t>the 7 trumpets </a:t>
            </a:r>
            <a:r>
              <a:rPr lang="en-US" sz="2600" dirty="0">
                <a:latin typeface="Book Antiqua" pitchFamily="18" charset="0"/>
              </a:rPr>
              <a:t>had sounded </a:t>
            </a:r>
            <a:r>
              <a:rPr lang="en-US" sz="2600" b="1" dirty="0">
                <a:latin typeface="Book Antiqua" pitchFamily="18" charset="0"/>
              </a:rPr>
              <a:t>(Revelation 9:20-21). </a:t>
            </a:r>
          </a:p>
          <a:p>
            <a:pPr lvl="1">
              <a:spcBef>
                <a:spcPts val="0"/>
              </a:spcBef>
            </a:pPr>
            <a:r>
              <a:rPr lang="en-US" sz="2600" dirty="0">
                <a:latin typeface="Book Antiqua" pitchFamily="18" charset="0"/>
              </a:rPr>
              <a:t>Men often become hardened, even as Pharaoh, when God calls people to repent (Exodus 9:13-17, 34-35).</a:t>
            </a:r>
          </a:p>
          <a:p>
            <a:pPr>
              <a:spcBef>
                <a:spcPts val="0"/>
              </a:spcBef>
            </a:pPr>
            <a:r>
              <a:rPr lang="en-US" sz="2600" dirty="0">
                <a:latin typeface="Book Antiqua" pitchFamily="18" charset="0"/>
              </a:rPr>
              <a:t>Frightening picture of torment of sinners</a:t>
            </a:r>
          </a:p>
          <a:p>
            <a:pPr>
              <a:spcBef>
                <a:spcPts val="0"/>
              </a:spcBef>
            </a:pPr>
            <a:r>
              <a:rPr lang="en-US" sz="2600" dirty="0">
                <a:latin typeface="Book Antiqua" pitchFamily="18" charset="0"/>
              </a:rPr>
              <a:t>Blasphemy and impenitence — fiery trial had hardened their hearts</a:t>
            </a:r>
          </a:p>
          <a:p>
            <a:pPr>
              <a:spcBef>
                <a:spcPts val="0"/>
              </a:spcBef>
            </a:pPr>
            <a:r>
              <a:rPr lang="en-US" sz="2600" dirty="0">
                <a:latin typeface="Book Antiqua" pitchFamily="18" charset="0"/>
              </a:rPr>
              <a:t>First four bowls happens quickly — did not move them to repent</a:t>
            </a:r>
          </a:p>
          <a:p>
            <a:pPr>
              <a:spcBef>
                <a:spcPts val="0"/>
              </a:spcBef>
            </a:pPr>
            <a:r>
              <a:rPr lang="en-US" sz="2600" dirty="0">
                <a:latin typeface="Book Antiqua" pitchFamily="18" charset="0"/>
              </a:rPr>
              <a:t>So far into sin — can’t repent (</a:t>
            </a:r>
            <a:r>
              <a:rPr lang="en-US" sz="2600" b="1" dirty="0">
                <a:latin typeface="Book Antiqua" panose="02040602050305030304" pitchFamily="18" charset="0"/>
              </a:rPr>
              <a:t>Hebrews 6:6</a:t>
            </a:r>
            <a:r>
              <a:rPr lang="en-US" sz="2600" dirty="0">
                <a:latin typeface="Book Antiqua" pitchFamily="18" charset="0"/>
              </a:rPr>
              <a:t>)</a:t>
            </a:r>
          </a:p>
        </p:txBody>
      </p:sp>
      <p:sp>
        <p:nvSpPr>
          <p:cNvPr id="4" name="Rectangle 3">
            <a:extLst>
              <a:ext uri="{FF2B5EF4-FFF2-40B4-BE49-F238E27FC236}">
                <a16:creationId xmlns:a16="http://schemas.microsoft.com/office/drawing/2014/main" id="{3D5DED05-9E71-414B-8DA9-CD0C3E411BA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16 </a:t>
            </a:r>
          </a:p>
        </p:txBody>
      </p:sp>
    </p:spTree>
    <p:extLst>
      <p:ext uri="{BB962C8B-B14F-4D97-AF65-F5344CB8AC3E}">
        <p14:creationId xmlns:p14="http://schemas.microsoft.com/office/powerpoint/2010/main" val="57996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wheel(1)">
                                      <p:cBhvr>
                                        <p:cTn id="7" dur="2000"/>
                                        <p:tgtEl>
                                          <p:spTgt spid="3">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wheel(1)">
                                      <p:cBhvr>
                                        <p:cTn id="12" dur="20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heel(1)">
                                      <p:cBhvr>
                                        <p:cTn id="17" dur="20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heel(1)">
                                      <p:cBhvr>
                                        <p:cTn id="2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16:10</a:t>
            </a:r>
          </a:p>
        </p:txBody>
      </p:sp>
      <p:pic>
        <p:nvPicPr>
          <p:cNvPr id="4" name="Content Placeholder 3"/>
          <p:cNvPicPr>
            <a:picLocks noGrp="1" noChangeAspect="1" noChangeArrowheads="1"/>
          </p:cNvPicPr>
          <p:nvPr>
            <p:ph idx="1"/>
          </p:nvPr>
        </p:nvPicPr>
        <p:blipFill>
          <a:blip r:embed="rId2"/>
          <a:srcRect/>
          <a:stretch>
            <a:fillRect/>
          </a:stretch>
        </p:blipFill>
        <p:spPr bwMode="auto">
          <a:xfrm>
            <a:off x="838200" y="1600200"/>
            <a:ext cx="7391400" cy="4953000"/>
          </a:xfrm>
          <a:prstGeom prst="rect">
            <a:avLst/>
          </a:prstGeom>
          <a:noFill/>
          <a:ln w="9525">
            <a:noFill/>
            <a:miter lim="800000"/>
            <a:headEnd/>
            <a:tailEnd/>
          </a:ln>
        </p:spPr>
      </p:pic>
      <p:sp>
        <p:nvSpPr>
          <p:cNvPr id="5" name="TextBox 4"/>
          <p:cNvSpPr txBox="1"/>
          <p:nvPr/>
        </p:nvSpPr>
        <p:spPr>
          <a:xfrm>
            <a:off x="1678354" y="2095110"/>
            <a:ext cx="5638800" cy="255454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And the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fifth poured out his bowl upon the throne of the beast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 and his kingdom was darkened; and they gnawed their tongues for pain</a:t>
            </a: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48E6A6B3-1351-4F29-B952-BFACCC31088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16 </a:t>
            </a:r>
          </a:p>
        </p:txBody>
      </p:sp>
    </p:spTree>
    <p:extLst>
      <p:ext uri="{BB962C8B-B14F-4D97-AF65-F5344CB8AC3E}">
        <p14:creationId xmlns:p14="http://schemas.microsoft.com/office/powerpoint/2010/main" val="1959517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16:11</a:t>
            </a:r>
          </a:p>
        </p:txBody>
      </p:sp>
      <p:pic>
        <p:nvPicPr>
          <p:cNvPr id="4" name="Content Placeholder 3"/>
          <p:cNvPicPr>
            <a:picLocks noGrp="1" noChangeAspect="1" noChangeArrowheads="1"/>
          </p:cNvPicPr>
          <p:nvPr>
            <p:ph idx="1"/>
          </p:nvPr>
        </p:nvPicPr>
        <p:blipFill>
          <a:blip r:embed="rId2"/>
          <a:srcRect/>
          <a:stretch>
            <a:fillRect/>
          </a:stretch>
        </p:blipFill>
        <p:spPr bwMode="auto">
          <a:xfrm>
            <a:off x="838200" y="1600200"/>
            <a:ext cx="7391400" cy="4953000"/>
          </a:xfrm>
          <a:prstGeom prst="rect">
            <a:avLst/>
          </a:prstGeom>
          <a:noFill/>
          <a:ln w="9525">
            <a:noFill/>
            <a:miter lim="800000"/>
            <a:headEnd/>
            <a:tailEnd/>
          </a:ln>
        </p:spPr>
      </p:pic>
      <p:sp>
        <p:nvSpPr>
          <p:cNvPr id="5" name="TextBox 4"/>
          <p:cNvSpPr txBox="1"/>
          <p:nvPr/>
        </p:nvSpPr>
        <p:spPr>
          <a:xfrm>
            <a:off x="1668927" y="2230224"/>
            <a:ext cx="5638800" cy="255454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and they blasphemed the God of heaven because of their pains and their sores; and they repented not of their works</a:t>
            </a: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A37658A6-C2D8-4E00-8E36-8C7E4DA30116}"/>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16 </a:t>
            </a:r>
          </a:p>
        </p:txBody>
      </p:sp>
    </p:spTree>
    <p:extLst>
      <p:ext uri="{BB962C8B-B14F-4D97-AF65-F5344CB8AC3E}">
        <p14:creationId xmlns:p14="http://schemas.microsoft.com/office/powerpoint/2010/main" val="1817785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95355"/>
            <a:ext cx="8229600" cy="769441"/>
          </a:xfrm>
          <a:solidFill>
            <a:schemeClr val="bg1"/>
          </a:solidFill>
          <a:ln>
            <a:noFill/>
          </a:ln>
        </p:spPr>
        <p:txBody>
          <a:bodyPr>
            <a:spAutoFit/>
          </a:bodyPr>
          <a:lstStyle/>
          <a:p>
            <a:r>
              <a:rPr lang="en-US" b="1" cap="small" dirty="0">
                <a:latin typeface="OldCentury" pitchFamily="2" charset="0"/>
              </a:rPr>
              <a:t>The Fifth Bowl Poured out</a:t>
            </a:r>
          </a:p>
        </p:txBody>
      </p:sp>
      <p:sp>
        <p:nvSpPr>
          <p:cNvPr id="3" name="Content Placeholder 2"/>
          <p:cNvSpPr>
            <a:spLocks noGrp="1"/>
          </p:cNvSpPr>
          <p:nvPr>
            <p:ph idx="1"/>
          </p:nvPr>
        </p:nvSpPr>
        <p:spPr>
          <a:xfrm>
            <a:off x="113122" y="1541444"/>
            <a:ext cx="8889476" cy="5262979"/>
          </a:xfrm>
          <a:solidFill>
            <a:schemeClr val="bg1"/>
          </a:solidFill>
          <a:ln w="38100">
            <a:noFill/>
          </a:ln>
        </p:spPr>
        <p:txBody>
          <a:bodyPr wrap="square">
            <a:spAutoFit/>
          </a:bodyPr>
          <a:lstStyle/>
          <a:p>
            <a:pPr>
              <a:spcBef>
                <a:spcPts val="0"/>
              </a:spcBef>
            </a:pPr>
            <a:r>
              <a:rPr lang="en-US" sz="2400" dirty="0">
                <a:latin typeface="Book Antiqua" panose="02040602050305030304" pitchFamily="18" charset="0"/>
              </a:rPr>
              <a:t>The first four bowls affected the earth in general, the fifth affects only the </a:t>
            </a:r>
            <a:r>
              <a:rPr lang="en-US" sz="2400" b="1" dirty="0">
                <a:latin typeface="Book Antiqua" panose="02040602050305030304" pitchFamily="18" charset="0"/>
              </a:rPr>
              <a:t>beast’s throne and kingdom</a:t>
            </a:r>
            <a:r>
              <a:rPr lang="en-US" sz="2400" dirty="0">
                <a:latin typeface="Book Antiqua" pitchFamily="18" charset="0"/>
              </a:rPr>
              <a:t>.</a:t>
            </a:r>
          </a:p>
          <a:p>
            <a:pPr>
              <a:spcBef>
                <a:spcPts val="0"/>
              </a:spcBef>
            </a:pPr>
            <a:r>
              <a:rPr lang="en-US" sz="2400" dirty="0">
                <a:latin typeface="Book Antiqua" pitchFamily="18" charset="0"/>
              </a:rPr>
              <a:t>Beast’s kingdom is </a:t>
            </a:r>
            <a:r>
              <a:rPr lang="en-US" sz="2400" b="1" dirty="0">
                <a:latin typeface="Book Antiqua" panose="02040602050305030304" pitchFamily="18" charset="0"/>
              </a:rPr>
              <a:t>darkened.</a:t>
            </a:r>
          </a:p>
          <a:p>
            <a:pPr lvl="1">
              <a:spcBef>
                <a:spcPts val="0"/>
              </a:spcBef>
            </a:pPr>
            <a:r>
              <a:rPr lang="en-US" sz="2400" b="1" dirty="0">
                <a:latin typeface="Book Antiqua" panose="02040602050305030304" pitchFamily="18" charset="0"/>
              </a:rPr>
              <a:t>Darkness often represents evil in the Bible, and since Satan has given the beast his power, seat, and authority, the influence of Satan permeates the kingdom. (Revelation 13:2)</a:t>
            </a:r>
          </a:p>
          <a:p>
            <a:pPr>
              <a:spcBef>
                <a:spcPts val="0"/>
              </a:spcBef>
            </a:pPr>
            <a:r>
              <a:rPr lang="en-US" sz="2400" dirty="0">
                <a:latin typeface="Book Antiqua" panose="02040602050305030304" pitchFamily="18" charset="0"/>
              </a:rPr>
              <a:t>When the </a:t>
            </a:r>
            <a:r>
              <a:rPr lang="en-US" sz="2400" b="1" dirty="0">
                <a:latin typeface="Book Antiqua" panose="02040602050305030304" pitchFamily="18" charset="0"/>
              </a:rPr>
              <a:t>fifth trumpet </a:t>
            </a:r>
            <a:r>
              <a:rPr lang="en-US" sz="2400" dirty="0">
                <a:latin typeface="Book Antiqua" panose="02040602050305030304" pitchFamily="18" charset="0"/>
              </a:rPr>
              <a:t>sounded, smoke came out of the abyss causing darkness, and out of the smoke were locusts with the sting of a scorpion which tormented men so much they sought to die. </a:t>
            </a:r>
            <a:r>
              <a:rPr lang="en-US" sz="2400" b="1" dirty="0">
                <a:latin typeface="Book Antiqua" panose="02040602050305030304" pitchFamily="18" charset="0"/>
              </a:rPr>
              <a:t>(Revelation 9:1-11)</a:t>
            </a:r>
          </a:p>
          <a:p>
            <a:pPr>
              <a:spcBef>
                <a:spcPts val="0"/>
              </a:spcBef>
            </a:pPr>
            <a:r>
              <a:rPr lang="en-US" sz="2400" dirty="0">
                <a:latin typeface="Book Antiqua" pitchFamily="18" charset="0"/>
              </a:rPr>
              <a:t>The very seat of authority is attacked —  the “</a:t>
            </a:r>
            <a:r>
              <a:rPr lang="en-US" sz="2400" b="1" dirty="0">
                <a:latin typeface="Book Antiqua" panose="02040602050305030304" pitchFamily="18" charset="0"/>
              </a:rPr>
              <a:t>throne</a:t>
            </a:r>
            <a:r>
              <a:rPr lang="en-US" sz="2400" dirty="0">
                <a:latin typeface="Book Antiqua" pitchFamily="18" charset="0"/>
              </a:rPr>
              <a:t>”</a:t>
            </a:r>
          </a:p>
          <a:p>
            <a:pPr>
              <a:spcBef>
                <a:spcPts val="0"/>
              </a:spcBef>
            </a:pPr>
            <a:r>
              <a:rPr lang="en-US" sz="2400" dirty="0">
                <a:latin typeface="Book Antiqua" pitchFamily="18" charset="0"/>
              </a:rPr>
              <a:t>Again there was </a:t>
            </a:r>
            <a:r>
              <a:rPr lang="en-US" sz="2400" b="1" dirty="0">
                <a:latin typeface="Book Antiqua" panose="02040602050305030304" pitchFamily="18" charset="0"/>
              </a:rPr>
              <a:t>impenitence</a:t>
            </a:r>
            <a:r>
              <a:rPr lang="en-US" sz="2400" dirty="0">
                <a:latin typeface="Book Antiqua" pitchFamily="18" charset="0"/>
              </a:rPr>
              <a:t> and </a:t>
            </a:r>
            <a:r>
              <a:rPr lang="en-US" sz="2400" b="1" dirty="0">
                <a:latin typeface="Book Antiqua" panose="02040602050305030304" pitchFamily="18" charset="0"/>
              </a:rPr>
              <a:t>blasphemy </a:t>
            </a:r>
            <a:r>
              <a:rPr lang="en-US" sz="2400" dirty="0">
                <a:latin typeface="Book Antiqua" pitchFamily="18" charset="0"/>
              </a:rPr>
              <a:t>— hearts became harder</a:t>
            </a:r>
          </a:p>
        </p:txBody>
      </p:sp>
      <p:sp>
        <p:nvSpPr>
          <p:cNvPr id="4" name="Rectangle 3">
            <a:extLst>
              <a:ext uri="{FF2B5EF4-FFF2-40B4-BE49-F238E27FC236}">
                <a16:creationId xmlns:a16="http://schemas.microsoft.com/office/drawing/2014/main" id="{EB4DF4E0-D61F-4AAC-A33E-B8832B28F54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16 </a:t>
            </a:r>
          </a:p>
        </p:txBody>
      </p:sp>
    </p:spTree>
    <p:extLst>
      <p:ext uri="{BB962C8B-B14F-4D97-AF65-F5344CB8AC3E}">
        <p14:creationId xmlns:p14="http://schemas.microsoft.com/office/powerpoint/2010/main" val="1659821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heel(1)">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1)">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DFB112E1-24B2-4EA2-915F-B38FF67C0C71}"/>
              </a:ext>
            </a:extLst>
          </p:cNvPr>
          <p:cNvSpPr>
            <a:spLocks noGrp="1"/>
          </p:cNvSpPr>
          <p:nvPr>
            <p:ph sz="half" idx="1"/>
          </p:nvPr>
        </p:nvSpPr>
        <p:spPr>
          <a:xfrm>
            <a:off x="3428898" y="1066801"/>
            <a:ext cx="2676529" cy="4770537"/>
          </a:xfrm>
          <a:solidFill>
            <a:schemeClr val="bg1"/>
          </a:solidFill>
          <a:ln>
            <a:solidFill>
              <a:schemeClr val="bg1">
                <a:alpha val="0"/>
              </a:schemeClr>
            </a:solidFill>
          </a:ln>
        </p:spPr>
        <p:txBody>
          <a:bodyPr wrap="square">
            <a:spAutoFit/>
          </a:bodyPr>
          <a:lstStyle/>
          <a:p>
            <a:pPr marL="0" indent="0">
              <a:buNone/>
            </a:pPr>
            <a:r>
              <a:rPr lang="en-US" sz="2000" b="1" dirty="0"/>
              <a:t>Bowls</a:t>
            </a:r>
          </a:p>
          <a:p>
            <a:pPr marL="0" indent="0">
              <a:buNone/>
            </a:pPr>
            <a:r>
              <a:rPr lang="en-US" sz="2000" dirty="0"/>
              <a:t>On earth, sores (16:2)</a:t>
            </a:r>
          </a:p>
          <a:p>
            <a:pPr marL="0" indent="0">
              <a:buNone/>
            </a:pPr>
            <a:r>
              <a:rPr lang="en-US" sz="2000" dirty="0"/>
              <a:t>On the sea (16:3)</a:t>
            </a:r>
          </a:p>
          <a:p>
            <a:pPr marL="0" indent="0">
              <a:buNone/>
            </a:pPr>
            <a:r>
              <a:rPr lang="en-US" sz="2000" dirty="0"/>
              <a:t>Rivers – blood (16:8)</a:t>
            </a:r>
          </a:p>
          <a:p>
            <a:pPr marL="0" indent="0">
              <a:buNone/>
            </a:pPr>
            <a:endParaRPr lang="en-US" sz="2000" dirty="0"/>
          </a:p>
          <a:p>
            <a:pPr marL="0" indent="0">
              <a:buNone/>
            </a:pPr>
            <a:r>
              <a:rPr lang="en-US" sz="2000" dirty="0"/>
              <a:t>Sun scorched (16:8)</a:t>
            </a:r>
          </a:p>
          <a:p>
            <a:pPr marL="0" indent="0">
              <a:buNone/>
            </a:pPr>
            <a:r>
              <a:rPr lang="en-US" sz="2000" dirty="0"/>
              <a:t>Darkness (16:10)</a:t>
            </a:r>
          </a:p>
          <a:p>
            <a:pPr marL="0" indent="0">
              <a:buNone/>
            </a:pPr>
            <a:endParaRPr lang="en-US" sz="2000" dirty="0"/>
          </a:p>
          <a:p>
            <a:pPr marL="0" indent="0">
              <a:buNone/>
            </a:pPr>
            <a:r>
              <a:rPr lang="en-US" sz="2000" dirty="0"/>
              <a:t>Euphrates dried (16:12)</a:t>
            </a:r>
          </a:p>
          <a:p>
            <a:pPr marL="0" indent="0">
              <a:buNone/>
            </a:pPr>
            <a:r>
              <a:rPr lang="en-US" sz="2000" dirty="0"/>
              <a:t>Finished; hail (16:17)</a:t>
            </a:r>
          </a:p>
          <a:p>
            <a:pPr marL="0" indent="0">
              <a:buNone/>
            </a:pPr>
            <a:endParaRPr lang="en-US" sz="2000" b="1" dirty="0"/>
          </a:p>
          <a:p>
            <a:pPr marL="0" indent="0">
              <a:buNone/>
            </a:pPr>
            <a:r>
              <a:rPr lang="en-US" sz="2000" b="1" dirty="0"/>
              <a:t>Bowls: Finality of Judgment</a:t>
            </a:r>
          </a:p>
        </p:txBody>
      </p:sp>
      <p:sp>
        <p:nvSpPr>
          <p:cNvPr id="6" name="Content Placeholder 5">
            <a:extLst>
              <a:ext uri="{FF2B5EF4-FFF2-40B4-BE49-F238E27FC236}">
                <a16:creationId xmlns:a16="http://schemas.microsoft.com/office/drawing/2014/main" id="{59121C4F-93B1-405C-B6C9-4D556E0601A1}"/>
              </a:ext>
            </a:extLst>
          </p:cNvPr>
          <p:cNvSpPr>
            <a:spLocks noGrp="1"/>
          </p:cNvSpPr>
          <p:nvPr>
            <p:ph sz="half" idx="2"/>
          </p:nvPr>
        </p:nvSpPr>
        <p:spPr>
          <a:xfrm>
            <a:off x="6324599" y="1066800"/>
            <a:ext cx="2676529" cy="3354765"/>
          </a:xfrm>
          <a:solidFill>
            <a:schemeClr val="bg1"/>
          </a:solidFill>
          <a:ln>
            <a:solidFill>
              <a:schemeClr val="bg1">
                <a:alpha val="0"/>
              </a:schemeClr>
            </a:solidFill>
          </a:ln>
        </p:spPr>
        <p:txBody>
          <a:bodyPr wrap="square">
            <a:spAutoFit/>
          </a:bodyPr>
          <a:lstStyle/>
          <a:p>
            <a:pPr marL="0" indent="0">
              <a:buNone/>
            </a:pPr>
            <a:r>
              <a:rPr lang="en-US" sz="2000" b="1" dirty="0"/>
              <a:t>Plagues</a:t>
            </a:r>
          </a:p>
          <a:p>
            <a:pPr marL="0" indent="0">
              <a:buNone/>
            </a:pPr>
            <a:r>
              <a:rPr lang="en-US" sz="2000" dirty="0"/>
              <a:t>Boils (Exodus 9:9-11)</a:t>
            </a:r>
          </a:p>
          <a:p>
            <a:pPr marL="0" indent="0">
              <a:buNone/>
            </a:pPr>
            <a:endParaRPr lang="en-US" sz="2000" dirty="0"/>
          </a:p>
          <a:p>
            <a:pPr marL="0" indent="0">
              <a:buNone/>
            </a:pPr>
            <a:r>
              <a:rPr lang="en-US" sz="2000" dirty="0"/>
              <a:t>Water – Blood (7:17-21)</a:t>
            </a:r>
          </a:p>
          <a:p>
            <a:pPr marL="0" indent="0">
              <a:buNone/>
            </a:pPr>
            <a:endParaRPr lang="en-US" sz="2000" dirty="0"/>
          </a:p>
          <a:p>
            <a:pPr marL="0" indent="0">
              <a:buNone/>
            </a:pPr>
            <a:r>
              <a:rPr lang="en-US" sz="2000" dirty="0"/>
              <a:t>Darkness (10:21-23)</a:t>
            </a:r>
          </a:p>
          <a:p>
            <a:pPr marL="0" indent="0">
              <a:buNone/>
            </a:pPr>
            <a:r>
              <a:rPr lang="en-US" sz="2000" dirty="0"/>
              <a:t>Locusts (10:4)</a:t>
            </a:r>
          </a:p>
          <a:p>
            <a:pPr marL="0" indent="0">
              <a:buNone/>
            </a:pPr>
            <a:endParaRPr lang="en-US" sz="2000" dirty="0"/>
          </a:p>
          <a:p>
            <a:pPr marL="0" indent="0">
              <a:buNone/>
            </a:pPr>
            <a:r>
              <a:rPr lang="en-US" sz="2000" dirty="0"/>
              <a:t>Hail (9:19-24)</a:t>
            </a:r>
          </a:p>
        </p:txBody>
      </p:sp>
      <p:sp>
        <p:nvSpPr>
          <p:cNvPr id="4" name="Rectangle 3">
            <a:extLst>
              <a:ext uri="{FF2B5EF4-FFF2-40B4-BE49-F238E27FC236}">
                <a16:creationId xmlns:a16="http://schemas.microsoft.com/office/drawing/2014/main" id="{A5A5F190-D650-49A7-A358-EDB30D0BB601}"/>
              </a:ext>
            </a:extLst>
          </p:cNvPr>
          <p:cNvSpPr/>
          <p:nvPr/>
        </p:nvSpPr>
        <p:spPr bwMode="auto">
          <a:xfrm>
            <a:off x="0" y="-33814"/>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16</a:t>
            </a:r>
          </a:p>
        </p:txBody>
      </p:sp>
      <p:sp>
        <p:nvSpPr>
          <p:cNvPr id="7" name="Content Placeholder 4">
            <a:extLst>
              <a:ext uri="{FF2B5EF4-FFF2-40B4-BE49-F238E27FC236}">
                <a16:creationId xmlns:a16="http://schemas.microsoft.com/office/drawing/2014/main" id="{2FC0390F-F7EA-4C90-892C-085C794CB339}"/>
              </a:ext>
            </a:extLst>
          </p:cNvPr>
          <p:cNvSpPr txBox="1">
            <a:spLocks/>
          </p:cNvSpPr>
          <p:nvPr/>
        </p:nvSpPr>
        <p:spPr>
          <a:xfrm>
            <a:off x="124119" y="1066800"/>
            <a:ext cx="3076281" cy="4832092"/>
          </a:xfrm>
          <a:prstGeom prst="rect">
            <a:avLst/>
          </a:prstGeom>
          <a:solidFill>
            <a:schemeClr val="bg1"/>
          </a:solidFill>
          <a:ln>
            <a:solidFill>
              <a:schemeClr val="bg1">
                <a:alpha val="0"/>
              </a:schemeClr>
            </a:solidFill>
          </a:ln>
        </p:spPr>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1" i="0" u="none" strike="noStrike" kern="1200" cap="none" spc="0" normalizeH="0" baseline="0" noProof="0" dirty="0">
                <a:ln>
                  <a:noFill/>
                </a:ln>
                <a:solidFill>
                  <a:prstClr val="black"/>
                </a:solidFill>
                <a:effectLst/>
                <a:uLnTx/>
                <a:uFillTx/>
                <a:latin typeface="Calibri"/>
                <a:ea typeface="+mn-ea"/>
                <a:cs typeface="+mn-cs"/>
              </a:rPr>
              <a:t>Trumpets</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Fire, blood on earth (8:7)</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Sea – Blood (8:10)</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Fountains bitter (8:10)</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Sun, Moon Darkened (8:12)</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Smoke, Locust (9:1-4)</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Angels of Euphrates (9:14)</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0" i="0" u="none" strike="noStrike" kern="1200" cap="none" spc="0" normalizeH="0" baseline="0" noProof="0" dirty="0">
                <a:ln>
                  <a:noFill/>
                </a:ln>
                <a:solidFill>
                  <a:prstClr val="black"/>
                </a:solidFill>
                <a:effectLst/>
                <a:uLnTx/>
                <a:uFillTx/>
                <a:latin typeface="Calibri"/>
                <a:ea typeface="+mn-ea"/>
                <a:cs typeface="+mn-cs"/>
              </a:rPr>
              <a:t>Mystery finished (10:7)</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000" b="0" i="0" u="none" strike="noStrike" kern="1200" cap="none" spc="0" normalizeH="0" baseline="0" noProof="0" dirty="0">
              <a:ln>
                <a:noFill/>
              </a:ln>
              <a:solidFill>
                <a:prstClr val="black"/>
              </a:solidFill>
              <a:effectLst/>
              <a:uLnTx/>
              <a:uFillTx/>
              <a:latin typeface="Calibri"/>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1" i="0" u="none" strike="noStrike" kern="1200" cap="none" spc="0" normalizeH="0" baseline="0" noProof="0" dirty="0">
                <a:ln>
                  <a:noFill/>
                </a:ln>
                <a:solidFill>
                  <a:prstClr val="black"/>
                </a:solidFill>
                <a:effectLst/>
                <a:uLnTx/>
                <a:uFillTx/>
                <a:latin typeface="Calibri"/>
                <a:ea typeface="+mn-ea"/>
                <a:cs typeface="+mn-cs"/>
              </a:rPr>
              <a:t>Trumpets: Warn-</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000" b="1" i="0" u="none" strike="noStrike" kern="1200" cap="none" spc="0" normalizeH="0" baseline="0" noProof="0" dirty="0">
                <a:ln>
                  <a:noFill/>
                </a:ln>
                <a:solidFill>
                  <a:prstClr val="black"/>
                </a:solidFill>
                <a:effectLst/>
                <a:uLnTx/>
                <a:uFillTx/>
                <a:latin typeface="Calibri"/>
                <a:ea typeface="+mn-ea"/>
                <a:cs typeface="+mn-cs"/>
              </a:rPr>
              <a:t>Third part destroyed</a:t>
            </a:r>
          </a:p>
        </p:txBody>
      </p:sp>
      <p:sp>
        <p:nvSpPr>
          <p:cNvPr id="8" name="TextBox 7">
            <a:extLst>
              <a:ext uri="{FF2B5EF4-FFF2-40B4-BE49-F238E27FC236}">
                <a16:creationId xmlns:a16="http://schemas.microsoft.com/office/drawing/2014/main" id="{B686D7C3-B6B8-48F9-9648-04ABBD6DCE00}"/>
              </a:ext>
            </a:extLst>
          </p:cNvPr>
          <p:cNvSpPr txBox="1"/>
          <p:nvPr/>
        </p:nvSpPr>
        <p:spPr>
          <a:xfrm>
            <a:off x="3429000" y="6324600"/>
            <a:ext cx="5572128" cy="369332"/>
          </a:xfrm>
          <a:prstGeom prst="rect">
            <a:avLst/>
          </a:prstGeom>
          <a:solidFill>
            <a:schemeClr val="bg1"/>
          </a:solidFill>
          <a:ln>
            <a:solidFill>
              <a:schemeClr val="bg1">
                <a:alpha val="0"/>
              </a:schemeClr>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a:ea typeface="+mn-ea"/>
                <a:cs typeface="+mn-cs"/>
              </a:rPr>
              <a:t>(Frank Jamerson, 1994 Florida College Lectures, page 132)</a:t>
            </a:r>
          </a:p>
        </p:txBody>
      </p:sp>
    </p:spTree>
    <p:extLst>
      <p:ext uri="{BB962C8B-B14F-4D97-AF65-F5344CB8AC3E}">
        <p14:creationId xmlns:p14="http://schemas.microsoft.com/office/powerpoint/2010/main" val="10096090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51917"/>
            <a:ext cx="8229600" cy="769441"/>
          </a:xfrm>
          <a:solidFill>
            <a:schemeClr val="bg1"/>
          </a:solidFill>
          <a:ln>
            <a:noFill/>
          </a:ln>
        </p:spPr>
        <p:txBody>
          <a:bodyPr>
            <a:spAutoFit/>
          </a:bodyPr>
          <a:lstStyle/>
          <a:p>
            <a:r>
              <a:rPr lang="en-US" b="1" cap="small" dirty="0">
                <a:latin typeface="OldCentury" pitchFamily="2" charset="0"/>
              </a:rPr>
              <a:t>The Fifth Bowl Poured out</a:t>
            </a:r>
          </a:p>
        </p:txBody>
      </p:sp>
      <p:sp>
        <p:nvSpPr>
          <p:cNvPr id="3" name="Content Placeholder 2"/>
          <p:cNvSpPr>
            <a:spLocks noGrp="1"/>
          </p:cNvSpPr>
          <p:nvPr>
            <p:ph idx="1"/>
          </p:nvPr>
        </p:nvSpPr>
        <p:spPr>
          <a:xfrm>
            <a:off x="457200" y="1598006"/>
            <a:ext cx="8229600" cy="4844403"/>
          </a:xfrm>
          <a:solidFill>
            <a:schemeClr val="bg1"/>
          </a:solidFill>
          <a:ln w="38100">
            <a:noFill/>
          </a:ln>
        </p:spPr>
        <p:txBody>
          <a:bodyPr>
            <a:spAutoFit/>
          </a:bodyPr>
          <a:lstStyle/>
          <a:p>
            <a:r>
              <a:rPr lang="en-US" dirty="0">
                <a:latin typeface="Book Antiqua" pitchFamily="18" charset="0"/>
              </a:rPr>
              <a:t>Center of the </a:t>
            </a:r>
            <a:r>
              <a:rPr lang="en-US" b="1" dirty="0">
                <a:latin typeface="OldCentury" pitchFamily="2" charset="0"/>
              </a:rPr>
              <a:t>empire of Rome</a:t>
            </a:r>
          </a:p>
          <a:p>
            <a:r>
              <a:rPr lang="en-US" dirty="0">
                <a:latin typeface="Book Antiqua" pitchFamily="18" charset="0"/>
              </a:rPr>
              <a:t>Rome’s </a:t>
            </a:r>
            <a:r>
              <a:rPr lang="en-US" b="1" dirty="0">
                <a:latin typeface="OldCentury" pitchFamily="2" charset="0"/>
              </a:rPr>
              <a:t>weakening, and diminishing </a:t>
            </a:r>
            <a:r>
              <a:rPr lang="en-US" dirty="0">
                <a:latin typeface="Book Antiqua" pitchFamily="18" charset="0"/>
              </a:rPr>
              <a:t>of Rome’s stranglehold on the world</a:t>
            </a:r>
          </a:p>
          <a:p>
            <a:r>
              <a:rPr lang="en-US" dirty="0">
                <a:latin typeface="Book Antiqua" pitchFamily="18" charset="0"/>
              </a:rPr>
              <a:t>Difficulties of this magnitude have caused humble men to </a:t>
            </a:r>
            <a:r>
              <a:rPr lang="en-US" b="1" dirty="0">
                <a:latin typeface="OldCentury" pitchFamily="2" charset="0"/>
              </a:rPr>
              <a:t>recognize</a:t>
            </a:r>
            <a:r>
              <a:rPr lang="en-US" dirty="0">
                <a:latin typeface="Book Antiqua" pitchFamily="18" charset="0"/>
              </a:rPr>
              <a:t> their errors and repent</a:t>
            </a:r>
          </a:p>
          <a:p>
            <a:pPr lvl="1"/>
            <a:r>
              <a:rPr lang="en-US" dirty="0">
                <a:latin typeface="Book Antiqua" pitchFamily="18" charset="0"/>
              </a:rPr>
              <a:t>But Rome compounded their </a:t>
            </a:r>
            <a:r>
              <a:rPr lang="en-US" b="1" dirty="0">
                <a:latin typeface="OldCentury" pitchFamily="2" charset="0"/>
              </a:rPr>
              <a:t>sinfulness</a:t>
            </a:r>
          </a:p>
          <a:p>
            <a:r>
              <a:rPr lang="en-US" dirty="0">
                <a:latin typeface="Book Antiqua" pitchFamily="18" charset="0"/>
              </a:rPr>
              <a:t>Unfortunately, </a:t>
            </a:r>
            <a:r>
              <a:rPr lang="en-US" b="1" dirty="0">
                <a:latin typeface="OldCentury" pitchFamily="2" charset="0"/>
              </a:rPr>
              <a:t>sinful pleasures </a:t>
            </a:r>
            <a:r>
              <a:rPr lang="en-US" dirty="0">
                <a:latin typeface="Book Antiqua" pitchFamily="18" charset="0"/>
              </a:rPr>
              <a:t>had led to </a:t>
            </a:r>
            <a:r>
              <a:rPr lang="en-US" b="1" dirty="0">
                <a:latin typeface="OldCentury" pitchFamily="2" charset="0"/>
              </a:rPr>
              <a:t>internal rottenness</a:t>
            </a:r>
            <a:r>
              <a:rPr lang="en-US" dirty="0">
                <a:latin typeface="Book Antiqua" pitchFamily="18" charset="0"/>
              </a:rPr>
              <a:t>.</a:t>
            </a:r>
          </a:p>
        </p:txBody>
      </p:sp>
      <p:sp>
        <p:nvSpPr>
          <p:cNvPr id="4" name="Rectangle 3">
            <a:extLst>
              <a:ext uri="{FF2B5EF4-FFF2-40B4-BE49-F238E27FC236}">
                <a16:creationId xmlns:a16="http://schemas.microsoft.com/office/drawing/2014/main" id="{FE103C2B-231B-4084-A316-877C33D755A2}"/>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16 </a:t>
            </a:r>
          </a:p>
        </p:txBody>
      </p:sp>
    </p:spTree>
    <p:extLst>
      <p:ext uri="{BB962C8B-B14F-4D97-AF65-F5344CB8AC3E}">
        <p14:creationId xmlns:p14="http://schemas.microsoft.com/office/powerpoint/2010/main" val="1616785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circle(in)">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circle(in)">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16:12</a:t>
            </a:r>
          </a:p>
        </p:txBody>
      </p:sp>
      <p:pic>
        <p:nvPicPr>
          <p:cNvPr id="4" name="Content Placeholder 3"/>
          <p:cNvPicPr>
            <a:picLocks noGrp="1" noChangeAspect="1" noChangeArrowheads="1"/>
          </p:cNvPicPr>
          <p:nvPr>
            <p:ph idx="1"/>
          </p:nvPr>
        </p:nvPicPr>
        <p:blipFill>
          <a:blip r:embed="rId2"/>
          <a:srcRect/>
          <a:stretch>
            <a:fillRect/>
          </a:stretch>
        </p:blipFill>
        <p:spPr bwMode="auto">
          <a:xfrm>
            <a:off x="838200" y="1524000"/>
            <a:ext cx="7391400" cy="5181600"/>
          </a:xfrm>
          <a:prstGeom prst="rect">
            <a:avLst/>
          </a:prstGeom>
          <a:noFill/>
          <a:ln w="9525">
            <a:noFill/>
            <a:miter lim="800000"/>
            <a:headEnd/>
            <a:tailEnd/>
          </a:ln>
        </p:spPr>
      </p:pic>
      <p:sp>
        <p:nvSpPr>
          <p:cNvPr id="5" name="TextBox 4"/>
          <p:cNvSpPr txBox="1"/>
          <p:nvPr/>
        </p:nvSpPr>
        <p:spPr>
          <a:xfrm>
            <a:off x="1677184" y="1829586"/>
            <a:ext cx="5638800" cy="35394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And the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sixth poured out his bowl upon the great river, the (river) Euphrates</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 and the water thereof was dried up, that the way might be made ready for the kings that (come) from the sunrising</a:t>
            </a: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9C3286DF-1A58-4F15-8465-E02C991BCF01}"/>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16 </a:t>
            </a:r>
          </a:p>
        </p:txBody>
      </p:sp>
    </p:spTree>
    <p:extLst>
      <p:ext uri="{BB962C8B-B14F-4D97-AF65-F5344CB8AC3E}">
        <p14:creationId xmlns:p14="http://schemas.microsoft.com/office/powerpoint/2010/main" val="3334848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2231"/>
            <a:ext cx="8229600" cy="769441"/>
          </a:xfrm>
          <a:solidFill>
            <a:schemeClr val="bg1"/>
          </a:solidFill>
          <a:ln>
            <a:noFill/>
          </a:ln>
        </p:spPr>
        <p:txBody>
          <a:bodyPr>
            <a:spAutoFit/>
          </a:bodyPr>
          <a:lstStyle/>
          <a:p>
            <a:r>
              <a:rPr lang="en-US" b="1" cap="small" dirty="0">
                <a:latin typeface="OldCentury" pitchFamily="2" charset="0"/>
              </a:rPr>
              <a:t>The Sixth Bowl Poured out</a:t>
            </a:r>
          </a:p>
        </p:txBody>
      </p:sp>
      <p:sp>
        <p:nvSpPr>
          <p:cNvPr id="3" name="Content Placeholder 2"/>
          <p:cNvSpPr>
            <a:spLocks noGrp="1"/>
          </p:cNvSpPr>
          <p:nvPr>
            <p:ph idx="1"/>
          </p:nvPr>
        </p:nvSpPr>
        <p:spPr>
          <a:xfrm>
            <a:off x="141401" y="1324627"/>
            <a:ext cx="8851769" cy="5509200"/>
          </a:xfrm>
          <a:solidFill>
            <a:schemeClr val="bg1"/>
          </a:solidFill>
          <a:ln w="38100">
            <a:noFill/>
          </a:ln>
        </p:spPr>
        <p:txBody>
          <a:bodyPr wrap="square">
            <a:spAutoFit/>
          </a:bodyPr>
          <a:lstStyle/>
          <a:p>
            <a:pPr>
              <a:spcBef>
                <a:spcPts val="0"/>
              </a:spcBef>
            </a:pPr>
            <a:r>
              <a:rPr lang="en-US" dirty="0">
                <a:latin typeface="Book Antiqua" pitchFamily="18" charset="0"/>
              </a:rPr>
              <a:t>River Euphrates is no longer an obstacle to invading armies (cf. </a:t>
            </a:r>
            <a:r>
              <a:rPr lang="en-US" dirty="0">
                <a:latin typeface="Georgia" pitchFamily="18" charset="0"/>
              </a:rPr>
              <a:t>capture of ancient Babylon by Cyrus, Jeremiah 50:38; 51:36-37</a:t>
            </a:r>
            <a:r>
              <a:rPr lang="en-US" dirty="0">
                <a:latin typeface="Book Antiqua" pitchFamily="18" charset="0"/>
              </a:rPr>
              <a:t>)</a:t>
            </a:r>
          </a:p>
          <a:p>
            <a:pPr>
              <a:spcBef>
                <a:spcPts val="0"/>
              </a:spcBef>
            </a:pPr>
            <a:r>
              <a:rPr lang="en-US" dirty="0">
                <a:latin typeface="Book Antiqua" pitchFamily="18" charset="0"/>
              </a:rPr>
              <a:t>Like the </a:t>
            </a:r>
            <a:r>
              <a:rPr lang="en-US" b="1" dirty="0">
                <a:latin typeface="Book Antiqua" pitchFamily="18" charset="0"/>
              </a:rPr>
              <a:t>sixth trumpet (Revelation 9:13-19), </a:t>
            </a:r>
            <a:r>
              <a:rPr lang="en-US" dirty="0">
                <a:latin typeface="Book Antiqua" pitchFamily="18" charset="0"/>
              </a:rPr>
              <a:t>the sixth bowl pictures the way prepared for the army from the area of the Euphrates.</a:t>
            </a:r>
          </a:p>
          <a:p>
            <a:pPr>
              <a:spcBef>
                <a:spcPts val="0"/>
              </a:spcBef>
            </a:pPr>
            <a:r>
              <a:rPr lang="en-US" dirty="0">
                <a:latin typeface="Book Antiqua" pitchFamily="18" charset="0"/>
              </a:rPr>
              <a:t>Rome’s </a:t>
            </a:r>
            <a:r>
              <a:rPr lang="en-US" b="1" dirty="0">
                <a:latin typeface="OldCentury" pitchFamily="2" charset="0"/>
              </a:rPr>
              <a:t>greatest fears </a:t>
            </a:r>
            <a:r>
              <a:rPr lang="en-US" dirty="0">
                <a:latin typeface="Book Antiqua" pitchFamily="18" charset="0"/>
              </a:rPr>
              <a:t>are going to materialize</a:t>
            </a:r>
          </a:p>
          <a:p>
            <a:pPr>
              <a:spcBef>
                <a:spcPts val="0"/>
              </a:spcBef>
            </a:pPr>
            <a:r>
              <a:rPr lang="en-US" dirty="0">
                <a:latin typeface="Book Antiqua" pitchFamily="18" charset="0"/>
              </a:rPr>
              <a:t>Unable </a:t>
            </a:r>
            <a:r>
              <a:rPr lang="en-US" b="1" dirty="0">
                <a:latin typeface="OldCentury" pitchFamily="2" charset="0"/>
              </a:rPr>
              <a:t>to protect itself </a:t>
            </a:r>
            <a:r>
              <a:rPr lang="en-US" dirty="0">
                <a:latin typeface="Book Antiqua" pitchFamily="18" charset="0"/>
              </a:rPr>
              <a:t>from outside invaders, such as Parthians from the east.</a:t>
            </a:r>
          </a:p>
          <a:p>
            <a:pPr>
              <a:spcBef>
                <a:spcPts val="0"/>
              </a:spcBef>
            </a:pPr>
            <a:r>
              <a:rPr lang="en-US" dirty="0">
                <a:latin typeface="Book Antiqua" pitchFamily="18" charset="0"/>
              </a:rPr>
              <a:t>Army of God will bring </a:t>
            </a:r>
            <a:r>
              <a:rPr lang="en-US" b="1" dirty="0">
                <a:latin typeface="OldCentury" pitchFamily="2" charset="0"/>
              </a:rPr>
              <a:t>pagan Rome </a:t>
            </a:r>
            <a:r>
              <a:rPr lang="en-US" dirty="0">
                <a:latin typeface="Book Antiqua" pitchFamily="18" charset="0"/>
              </a:rPr>
              <a:t>to her knees</a:t>
            </a:r>
          </a:p>
        </p:txBody>
      </p:sp>
      <p:sp>
        <p:nvSpPr>
          <p:cNvPr id="4" name="Rectangle 3">
            <a:extLst>
              <a:ext uri="{FF2B5EF4-FFF2-40B4-BE49-F238E27FC236}">
                <a16:creationId xmlns:a16="http://schemas.microsoft.com/office/drawing/2014/main" id="{4AAD8CDA-90C2-4347-ADA2-85831A777F2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16 </a:t>
            </a:r>
          </a:p>
        </p:txBody>
      </p:sp>
    </p:spTree>
    <p:extLst>
      <p:ext uri="{BB962C8B-B14F-4D97-AF65-F5344CB8AC3E}">
        <p14:creationId xmlns:p14="http://schemas.microsoft.com/office/powerpoint/2010/main" val="3197684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4" end="4"/>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2231"/>
            <a:ext cx="8229600" cy="769441"/>
          </a:xfrm>
          <a:solidFill>
            <a:schemeClr val="bg1"/>
          </a:solidFill>
          <a:ln>
            <a:noFill/>
          </a:ln>
        </p:spPr>
        <p:txBody>
          <a:bodyPr>
            <a:spAutoFit/>
          </a:bodyPr>
          <a:lstStyle/>
          <a:p>
            <a:r>
              <a:rPr lang="en-US" b="1" cap="small" dirty="0">
                <a:latin typeface="OldCentury" pitchFamily="2" charset="0"/>
              </a:rPr>
              <a:t>The Sixth Bowl Poured out</a:t>
            </a:r>
          </a:p>
        </p:txBody>
      </p:sp>
      <p:sp>
        <p:nvSpPr>
          <p:cNvPr id="3" name="Content Placeholder 2"/>
          <p:cNvSpPr>
            <a:spLocks noGrp="1"/>
          </p:cNvSpPr>
          <p:nvPr>
            <p:ph idx="1"/>
          </p:nvPr>
        </p:nvSpPr>
        <p:spPr>
          <a:xfrm>
            <a:off x="75413" y="1324629"/>
            <a:ext cx="8964891" cy="5509200"/>
          </a:xfrm>
          <a:solidFill>
            <a:schemeClr val="bg1"/>
          </a:solidFill>
          <a:ln w="38100">
            <a:noFill/>
          </a:ln>
        </p:spPr>
        <p:txBody>
          <a:bodyPr wrap="square">
            <a:spAutoFit/>
          </a:bodyPr>
          <a:lstStyle/>
          <a:p>
            <a:pPr>
              <a:spcBef>
                <a:spcPts val="0"/>
              </a:spcBef>
            </a:pPr>
            <a:r>
              <a:rPr lang="en-US" dirty="0">
                <a:latin typeface="Book Antiqua" pitchFamily="18" charset="0"/>
              </a:rPr>
              <a:t>“The Euphrates is the largest, longest, and most important river of Western Asia. It is nearly 1800 miles long and was the boundary of the land promised to Abraham (Gen. 15:18). The empires of Assyria and Babylon, the greatest enemies of Israel, lived east of the Euphrates. The prophets often put the Euphrates by metonymy for these countries to designate the place from which the punishment of God would come (Isa. 7:20; 8:7; Jeremiah 46:10) …</a:t>
            </a:r>
          </a:p>
        </p:txBody>
      </p:sp>
      <p:sp>
        <p:nvSpPr>
          <p:cNvPr id="4" name="Rectangle 3">
            <a:extLst>
              <a:ext uri="{FF2B5EF4-FFF2-40B4-BE49-F238E27FC236}">
                <a16:creationId xmlns:a16="http://schemas.microsoft.com/office/drawing/2014/main" id="{4AAD8CDA-90C2-4347-ADA2-85831A777F2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16 </a:t>
            </a:r>
          </a:p>
        </p:txBody>
      </p:sp>
    </p:spTree>
    <p:extLst>
      <p:ext uri="{BB962C8B-B14F-4D97-AF65-F5344CB8AC3E}">
        <p14:creationId xmlns:p14="http://schemas.microsoft.com/office/powerpoint/2010/main" val="25492669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51917"/>
            <a:ext cx="8229600" cy="769441"/>
          </a:xfrm>
          <a:solidFill>
            <a:schemeClr val="bg1"/>
          </a:solidFill>
          <a:ln>
            <a:noFill/>
          </a:ln>
        </p:spPr>
        <p:txBody>
          <a:bodyPr>
            <a:spAutoFit/>
          </a:bodyPr>
          <a:lstStyle/>
          <a:p>
            <a:r>
              <a:rPr lang="en-US" b="1" cap="small" dirty="0">
                <a:latin typeface="OldCentury" pitchFamily="2" charset="0"/>
              </a:rPr>
              <a:t>The Sixth Bowl Poured out</a:t>
            </a:r>
          </a:p>
        </p:txBody>
      </p:sp>
      <p:sp>
        <p:nvSpPr>
          <p:cNvPr id="3" name="Content Placeholder 2"/>
          <p:cNvSpPr>
            <a:spLocks noGrp="1"/>
          </p:cNvSpPr>
          <p:nvPr>
            <p:ph idx="1"/>
          </p:nvPr>
        </p:nvSpPr>
        <p:spPr>
          <a:xfrm>
            <a:off x="457200" y="1692276"/>
            <a:ext cx="8229600" cy="4893647"/>
          </a:xfrm>
          <a:solidFill>
            <a:schemeClr val="bg1"/>
          </a:solidFill>
          <a:ln w="38100">
            <a:noFill/>
          </a:ln>
        </p:spPr>
        <p:txBody>
          <a:bodyPr>
            <a:spAutoFit/>
          </a:bodyPr>
          <a:lstStyle/>
          <a:p>
            <a:r>
              <a:rPr lang="en-US" dirty="0">
                <a:latin typeface="Book Antiqua" pitchFamily="18" charset="0"/>
              </a:rPr>
              <a:t>“… When Revelation was written the Parthians, dreaded enemy of Rome, lived east of the Euphrates. The Assyrian king, Shalmaneser III (858-824 BC) mentions frequently in his records that he had crossed the river Euphrates. In one of his annals he says he had crossed the Euphrates twenty-one times </a:t>
            </a:r>
            <a:r>
              <a:rPr lang="en-US" sz="2800" dirty="0">
                <a:latin typeface="Book Antiqua" pitchFamily="18" charset="0"/>
              </a:rPr>
              <a:t>(AET, 279-280)</a:t>
            </a:r>
            <a:r>
              <a:rPr lang="en-US" dirty="0">
                <a:latin typeface="Book Antiqua" pitchFamily="18" charset="0"/>
              </a:rPr>
              <a:t> That means war!”</a:t>
            </a:r>
          </a:p>
          <a:p>
            <a:pPr marL="0" indent="0">
              <a:buNone/>
            </a:pPr>
            <a:r>
              <a:rPr lang="en-US" sz="2000" dirty="0">
                <a:latin typeface="Book Antiqua" pitchFamily="18" charset="0"/>
              </a:rPr>
              <a:t>	(Ferrell Jenkins, </a:t>
            </a:r>
            <a:r>
              <a:rPr lang="en-US" sz="2000" u="sng" dirty="0">
                <a:latin typeface="Book Antiqua" pitchFamily="18" charset="0"/>
              </a:rPr>
              <a:t>Studies in the Book of Revelation, page 39</a:t>
            </a:r>
            <a:r>
              <a:rPr lang="en-US" sz="2000" dirty="0">
                <a:latin typeface="Book Antiqua" pitchFamily="18" charset="0"/>
              </a:rPr>
              <a:t>)</a:t>
            </a:r>
          </a:p>
        </p:txBody>
      </p:sp>
      <p:sp>
        <p:nvSpPr>
          <p:cNvPr id="4" name="Rectangle 3">
            <a:extLst>
              <a:ext uri="{FF2B5EF4-FFF2-40B4-BE49-F238E27FC236}">
                <a16:creationId xmlns:a16="http://schemas.microsoft.com/office/drawing/2014/main" id="{4AAD8CDA-90C2-4347-ADA2-85831A777F2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solidFill>
                  <a:prstClr val="black"/>
                </a:solidFill>
                <a:latin typeface="Arial" panose="020B0604020202020204" pitchFamily="34" charset="0"/>
                <a:cs typeface="Arial" panose="020B0604020202020204" pitchFamily="34" charset="0"/>
              </a:rPr>
              <a:t>Revelation 16 </a:t>
            </a:r>
          </a:p>
        </p:txBody>
      </p:sp>
    </p:spTree>
    <p:extLst>
      <p:ext uri="{BB962C8B-B14F-4D97-AF65-F5344CB8AC3E}">
        <p14:creationId xmlns:p14="http://schemas.microsoft.com/office/powerpoint/2010/main" val="17981419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16:13</a:t>
            </a:r>
          </a:p>
        </p:txBody>
      </p:sp>
      <p:pic>
        <p:nvPicPr>
          <p:cNvPr id="4" name="Content Placeholder 3"/>
          <p:cNvPicPr>
            <a:picLocks noGrp="1" noChangeAspect="1" noChangeArrowheads="1"/>
          </p:cNvPicPr>
          <p:nvPr>
            <p:ph idx="1"/>
          </p:nvPr>
        </p:nvPicPr>
        <p:blipFill>
          <a:blip r:embed="rId2"/>
          <a:srcRect/>
          <a:stretch>
            <a:fillRect/>
          </a:stretch>
        </p:blipFill>
        <p:spPr bwMode="auto">
          <a:xfrm>
            <a:off x="838200" y="1600200"/>
            <a:ext cx="7391400" cy="4953000"/>
          </a:xfrm>
          <a:prstGeom prst="rect">
            <a:avLst/>
          </a:prstGeom>
          <a:noFill/>
          <a:ln w="9525">
            <a:noFill/>
            <a:miter lim="800000"/>
            <a:headEnd/>
            <a:tailEnd/>
          </a:ln>
        </p:spPr>
      </p:pic>
      <p:sp>
        <p:nvSpPr>
          <p:cNvPr id="5" name="TextBox 4"/>
          <p:cNvSpPr txBox="1"/>
          <p:nvPr/>
        </p:nvSpPr>
        <p:spPr>
          <a:xfrm>
            <a:off x="1668927" y="2057400"/>
            <a:ext cx="5638800" cy="3046988"/>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And I saw (coming) out of the </a:t>
            </a:r>
            <a:r>
              <a:rPr lang="en-US" sz="3200" b="1" i="1" u="sng" dirty="0">
                <a:latin typeface="Book Antiqua" pitchFamily="18" charset="0"/>
              </a:rPr>
              <a:t>mouth of the dragon</a:t>
            </a:r>
            <a:r>
              <a:rPr lang="en-US" sz="3200" b="1" i="1" dirty="0">
                <a:latin typeface="Book Antiqua" pitchFamily="18" charset="0"/>
              </a:rPr>
              <a:t>, and out of the </a:t>
            </a:r>
            <a:r>
              <a:rPr lang="en-US" sz="3200" b="1" i="1" u="sng" dirty="0">
                <a:latin typeface="Book Antiqua" pitchFamily="18" charset="0"/>
              </a:rPr>
              <a:t>mouth of the beast</a:t>
            </a:r>
            <a:r>
              <a:rPr lang="en-US" sz="3200" b="1" i="1" dirty="0">
                <a:latin typeface="Book Antiqua" pitchFamily="18" charset="0"/>
              </a:rPr>
              <a:t>, and out of the </a:t>
            </a:r>
            <a:r>
              <a:rPr lang="en-US" sz="3200" b="1" i="1" u="sng" dirty="0">
                <a:latin typeface="Book Antiqua" pitchFamily="18" charset="0"/>
              </a:rPr>
              <a:t>mouth of the false prophet</a:t>
            </a:r>
            <a:r>
              <a:rPr lang="en-US" sz="3200" b="1" i="1" dirty="0">
                <a:latin typeface="Book Antiqua" pitchFamily="18" charset="0"/>
              </a:rPr>
              <a:t>, three unclean spirits, as it were frogs</a:t>
            </a:r>
            <a:r>
              <a:rPr lang="en-US" sz="3200" i="1" dirty="0">
                <a:latin typeface="Book Antiqua" pitchFamily="18" charset="0"/>
              </a:rPr>
              <a:t>”</a:t>
            </a:r>
          </a:p>
        </p:txBody>
      </p:sp>
      <p:sp>
        <p:nvSpPr>
          <p:cNvPr id="6" name="Rectangle 5">
            <a:extLst>
              <a:ext uri="{FF2B5EF4-FFF2-40B4-BE49-F238E27FC236}">
                <a16:creationId xmlns:a16="http://schemas.microsoft.com/office/drawing/2014/main" id="{AA3901B6-B9D5-4659-9D93-B41158FAC02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16 </a:t>
            </a:r>
          </a:p>
        </p:txBody>
      </p:sp>
    </p:spTree>
    <p:extLst>
      <p:ext uri="{BB962C8B-B14F-4D97-AF65-F5344CB8AC3E}">
        <p14:creationId xmlns:p14="http://schemas.microsoft.com/office/powerpoint/2010/main" val="2489907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16:14</a:t>
            </a:r>
          </a:p>
        </p:txBody>
      </p:sp>
      <p:pic>
        <p:nvPicPr>
          <p:cNvPr id="4" name="Content Placeholder 3"/>
          <p:cNvPicPr>
            <a:picLocks noGrp="1" noChangeAspect="1" noChangeArrowheads="1"/>
          </p:cNvPicPr>
          <p:nvPr>
            <p:ph idx="1"/>
          </p:nvPr>
        </p:nvPicPr>
        <p:blipFill>
          <a:blip r:embed="rId2"/>
          <a:srcRect/>
          <a:stretch>
            <a:fillRect/>
          </a:stretch>
        </p:blipFill>
        <p:spPr bwMode="auto">
          <a:xfrm>
            <a:off x="838200" y="1600200"/>
            <a:ext cx="7391400" cy="4953000"/>
          </a:xfrm>
          <a:prstGeom prst="rect">
            <a:avLst/>
          </a:prstGeom>
          <a:noFill/>
          <a:ln w="9525">
            <a:noFill/>
            <a:miter lim="800000"/>
            <a:headEnd/>
            <a:tailEnd/>
          </a:ln>
        </p:spPr>
      </p:pic>
      <p:sp>
        <p:nvSpPr>
          <p:cNvPr id="5" name="TextBox 4"/>
          <p:cNvSpPr txBox="1"/>
          <p:nvPr/>
        </p:nvSpPr>
        <p:spPr>
          <a:xfrm>
            <a:off x="1686611" y="1791092"/>
            <a:ext cx="5638800" cy="3539430"/>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for they are </a:t>
            </a:r>
            <a:r>
              <a:rPr lang="en-US" sz="3200" b="1" i="1" u="sng" dirty="0">
                <a:latin typeface="Book Antiqua" pitchFamily="18" charset="0"/>
              </a:rPr>
              <a:t>spirits of demons</a:t>
            </a:r>
            <a:r>
              <a:rPr lang="en-US" sz="3200" b="1" i="1" dirty="0">
                <a:latin typeface="Book Antiqua" pitchFamily="18" charset="0"/>
              </a:rPr>
              <a:t>, working signs; which go forth unto the </a:t>
            </a:r>
            <a:r>
              <a:rPr lang="en-US" sz="3200" b="1" i="1" u="sng" dirty="0">
                <a:latin typeface="Book Antiqua" pitchFamily="18" charset="0"/>
              </a:rPr>
              <a:t>kings of the whole world</a:t>
            </a:r>
            <a:r>
              <a:rPr lang="en-US" sz="3200" b="1" i="1" dirty="0">
                <a:latin typeface="Book Antiqua" pitchFamily="18" charset="0"/>
              </a:rPr>
              <a:t>, to </a:t>
            </a:r>
            <a:r>
              <a:rPr lang="en-US" sz="3200" b="1" i="1" u="sng" dirty="0">
                <a:latin typeface="Book Antiqua" pitchFamily="18" charset="0"/>
              </a:rPr>
              <a:t>gather them together unto the war</a:t>
            </a:r>
            <a:r>
              <a:rPr lang="en-US" sz="3200" b="1" i="1" dirty="0">
                <a:latin typeface="Book Antiqua" pitchFamily="18" charset="0"/>
              </a:rPr>
              <a:t> of the great day of God, the Almighty</a:t>
            </a:r>
            <a:r>
              <a:rPr lang="en-US" sz="3200" i="1" dirty="0">
                <a:latin typeface="Book Antiqua" pitchFamily="18" charset="0"/>
              </a:rPr>
              <a:t>.”</a:t>
            </a:r>
          </a:p>
        </p:txBody>
      </p:sp>
      <p:sp>
        <p:nvSpPr>
          <p:cNvPr id="6" name="Rectangle 5">
            <a:extLst>
              <a:ext uri="{FF2B5EF4-FFF2-40B4-BE49-F238E27FC236}">
                <a16:creationId xmlns:a16="http://schemas.microsoft.com/office/drawing/2014/main" id="{4395A8D8-6C84-4F53-8A75-9056CD440FDB}"/>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16 </a:t>
            </a:r>
          </a:p>
        </p:txBody>
      </p:sp>
    </p:spTree>
    <p:extLst>
      <p:ext uri="{BB962C8B-B14F-4D97-AF65-F5344CB8AC3E}">
        <p14:creationId xmlns:p14="http://schemas.microsoft.com/office/powerpoint/2010/main" val="2004722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13" y="713472"/>
            <a:ext cx="8993171" cy="646331"/>
          </a:xfrm>
          <a:solidFill>
            <a:schemeClr val="bg1"/>
          </a:solidFill>
          <a:ln>
            <a:noFill/>
          </a:ln>
        </p:spPr>
        <p:txBody>
          <a:bodyPr wrap="square">
            <a:spAutoFit/>
          </a:bodyPr>
          <a:lstStyle/>
          <a:p>
            <a:r>
              <a:rPr lang="en-US" sz="3600" b="1" cap="small" dirty="0">
                <a:latin typeface="Book Antiqua" panose="02040602050305030304" pitchFamily="18" charset="0"/>
              </a:rPr>
              <a:t>Interlude – Between 6</a:t>
            </a:r>
            <a:r>
              <a:rPr lang="en-US" sz="3600" b="1" cap="small" baseline="30000" dirty="0">
                <a:latin typeface="Book Antiqua" panose="02040602050305030304" pitchFamily="18" charset="0"/>
              </a:rPr>
              <a:t>th </a:t>
            </a:r>
            <a:r>
              <a:rPr lang="en-US" sz="3600" b="1" cap="small" dirty="0">
                <a:latin typeface="Book Antiqua" panose="02040602050305030304" pitchFamily="18" charset="0"/>
              </a:rPr>
              <a:t>and 7</a:t>
            </a:r>
            <a:r>
              <a:rPr lang="en-US" sz="3600" b="1" cap="small" baseline="30000" dirty="0">
                <a:latin typeface="Book Antiqua" panose="02040602050305030304" pitchFamily="18" charset="0"/>
              </a:rPr>
              <a:t>th</a:t>
            </a:r>
            <a:r>
              <a:rPr lang="en-US" sz="3600" b="1" cap="small" dirty="0">
                <a:latin typeface="Book Antiqua" panose="02040602050305030304" pitchFamily="18" charset="0"/>
              </a:rPr>
              <a:t> Bowls</a:t>
            </a:r>
          </a:p>
        </p:txBody>
      </p:sp>
      <p:sp>
        <p:nvSpPr>
          <p:cNvPr id="3" name="Content Placeholder 2"/>
          <p:cNvSpPr>
            <a:spLocks noGrp="1"/>
          </p:cNvSpPr>
          <p:nvPr>
            <p:ph idx="1"/>
          </p:nvPr>
        </p:nvSpPr>
        <p:spPr>
          <a:xfrm>
            <a:off x="75414" y="1607433"/>
            <a:ext cx="8993172" cy="5139869"/>
          </a:xfrm>
          <a:solidFill>
            <a:schemeClr val="bg1"/>
          </a:solidFill>
          <a:ln w="38100">
            <a:noFill/>
          </a:ln>
        </p:spPr>
        <p:txBody>
          <a:bodyPr wrap="square">
            <a:spAutoFit/>
          </a:bodyPr>
          <a:lstStyle/>
          <a:p>
            <a:pPr>
              <a:spcBef>
                <a:spcPts val="0"/>
              </a:spcBef>
            </a:pPr>
            <a:r>
              <a:rPr lang="en-US" b="1" dirty="0">
                <a:latin typeface="Book Antiqua" panose="02040602050305030304" pitchFamily="18" charset="0"/>
              </a:rPr>
              <a:t>The only description of this battle is found in </a:t>
            </a:r>
            <a:br>
              <a:rPr lang="en-US" b="1" dirty="0">
                <a:latin typeface="Book Antiqua" panose="02040602050305030304" pitchFamily="18" charset="0"/>
              </a:rPr>
            </a:br>
            <a:r>
              <a:rPr lang="en-US" b="1" dirty="0">
                <a:latin typeface="Book Antiqua" panose="02040602050305030304" pitchFamily="18" charset="0"/>
              </a:rPr>
              <a:t>Revelation 19:19-21 (cf. Daniel 7:11).</a:t>
            </a:r>
          </a:p>
          <a:p>
            <a:pPr>
              <a:spcBef>
                <a:spcPts val="0"/>
              </a:spcBef>
            </a:pPr>
            <a:r>
              <a:rPr lang="en-US" dirty="0">
                <a:latin typeface="Book Antiqua" pitchFamily="18" charset="0"/>
              </a:rPr>
              <a:t>The enemies gather together for </a:t>
            </a:r>
            <a:r>
              <a:rPr lang="en-US" b="1" dirty="0">
                <a:latin typeface="Book Antiqua" panose="02040602050305030304" pitchFamily="18" charset="0"/>
              </a:rPr>
              <a:t>war</a:t>
            </a:r>
          </a:p>
          <a:p>
            <a:pPr>
              <a:spcBef>
                <a:spcPts val="0"/>
              </a:spcBef>
            </a:pPr>
            <a:r>
              <a:rPr lang="en-US" dirty="0">
                <a:latin typeface="Book Antiqua" pitchFamily="18" charset="0"/>
              </a:rPr>
              <a:t>Satan will not go down </a:t>
            </a:r>
            <a:r>
              <a:rPr lang="en-US" b="1" dirty="0">
                <a:latin typeface="Book Antiqua" panose="02040602050305030304" pitchFamily="18" charset="0"/>
              </a:rPr>
              <a:t>without a fight</a:t>
            </a:r>
            <a:r>
              <a:rPr lang="en-US" dirty="0">
                <a:latin typeface="Book Antiqua" pitchFamily="18" charset="0"/>
              </a:rPr>
              <a:t>!</a:t>
            </a:r>
          </a:p>
          <a:p>
            <a:pPr>
              <a:spcBef>
                <a:spcPts val="0"/>
              </a:spcBef>
            </a:pPr>
            <a:r>
              <a:rPr lang="en-US" b="1" dirty="0">
                <a:latin typeface="Book Antiqua" panose="02040602050305030304" pitchFamily="18" charset="0"/>
              </a:rPr>
              <a:t>Three unclean spirits </a:t>
            </a:r>
            <a:r>
              <a:rPr lang="en-US" dirty="0">
                <a:latin typeface="Book Antiqua" pitchFamily="18" charset="0"/>
              </a:rPr>
              <a:t>like “</a:t>
            </a:r>
            <a:r>
              <a:rPr lang="en-US" b="1" dirty="0">
                <a:latin typeface="Book Antiqua" panose="02040602050305030304" pitchFamily="18" charset="0"/>
              </a:rPr>
              <a:t>frogs</a:t>
            </a:r>
            <a:r>
              <a:rPr lang="en-US" dirty="0">
                <a:latin typeface="Book Antiqua" pitchFamily="18" charset="0"/>
              </a:rPr>
              <a:t>” come out:</a:t>
            </a:r>
          </a:p>
          <a:p>
            <a:pPr lvl="1">
              <a:spcBef>
                <a:spcPts val="0"/>
              </a:spcBef>
            </a:pPr>
            <a:r>
              <a:rPr lang="en-US" dirty="0">
                <a:latin typeface="Book Antiqua" pitchFamily="18" charset="0"/>
              </a:rPr>
              <a:t>Mouth of the </a:t>
            </a:r>
            <a:r>
              <a:rPr lang="en-US" b="1" dirty="0">
                <a:latin typeface="Book Antiqua" panose="02040602050305030304" pitchFamily="18" charset="0"/>
              </a:rPr>
              <a:t>dragon </a:t>
            </a:r>
            <a:r>
              <a:rPr lang="en-US" b="1" i="1" dirty="0">
                <a:latin typeface="Book Antiqua" panose="02040602050305030304" pitchFamily="18" charset="0"/>
              </a:rPr>
              <a:t>(Satan</a:t>
            </a:r>
            <a:r>
              <a:rPr lang="en-US" b="1" dirty="0">
                <a:latin typeface="Book Antiqua" panose="02040602050305030304" pitchFamily="18" charset="0"/>
              </a:rPr>
              <a:t>)</a:t>
            </a:r>
          </a:p>
          <a:p>
            <a:pPr lvl="1">
              <a:spcBef>
                <a:spcPts val="0"/>
              </a:spcBef>
            </a:pPr>
            <a:r>
              <a:rPr lang="en-US" dirty="0">
                <a:latin typeface="Book Antiqua" pitchFamily="18" charset="0"/>
              </a:rPr>
              <a:t>Mouth of the </a:t>
            </a:r>
            <a:r>
              <a:rPr lang="en-US" b="1" dirty="0">
                <a:latin typeface="Book Antiqua" panose="02040602050305030304" pitchFamily="18" charset="0"/>
              </a:rPr>
              <a:t>beast </a:t>
            </a:r>
            <a:r>
              <a:rPr lang="en-US" b="1" i="1" dirty="0">
                <a:latin typeface="Book Antiqua" panose="02040602050305030304" pitchFamily="18" charset="0"/>
              </a:rPr>
              <a:t>(civil persecution)</a:t>
            </a:r>
          </a:p>
          <a:p>
            <a:pPr lvl="1">
              <a:spcBef>
                <a:spcPts val="0"/>
              </a:spcBef>
            </a:pPr>
            <a:r>
              <a:rPr lang="en-US" dirty="0">
                <a:latin typeface="Book Antiqua" pitchFamily="18" charset="0"/>
              </a:rPr>
              <a:t>Mouth of the false </a:t>
            </a:r>
            <a:r>
              <a:rPr lang="en-US" b="1" dirty="0">
                <a:latin typeface="Book Antiqua" panose="02040602050305030304" pitchFamily="18" charset="0"/>
              </a:rPr>
              <a:t>prophet </a:t>
            </a:r>
            <a:r>
              <a:rPr lang="en-US" b="1" i="1" dirty="0">
                <a:latin typeface="Book Antiqua" panose="02040602050305030304" pitchFamily="18" charset="0"/>
              </a:rPr>
              <a:t>(false religion</a:t>
            </a:r>
            <a:r>
              <a:rPr lang="en-US" b="1" dirty="0">
                <a:latin typeface="Book Antiqua" panose="02040602050305030304" pitchFamily="18" charset="0"/>
              </a:rPr>
              <a:t>)</a:t>
            </a:r>
          </a:p>
          <a:p>
            <a:pPr lvl="1">
              <a:spcBef>
                <a:spcPts val="0"/>
              </a:spcBef>
            </a:pPr>
            <a:r>
              <a:rPr lang="en-US" dirty="0">
                <a:latin typeface="Book Antiqua" pitchFamily="18" charset="0"/>
              </a:rPr>
              <a:t>Spirits of the </a:t>
            </a:r>
            <a:r>
              <a:rPr lang="en-US" b="1" dirty="0">
                <a:latin typeface="Book Antiqua" panose="02040602050305030304" pitchFamily="18" charset="0"/>
              </a:rPr>
              <a:t>devils</a:t>
            </a:r>
          </a:p>
          <a:p>
            <a:pPr lvl="1">
              <a:spcBef>
                <a:spcPts val="0"/>
              </a:spcBef>
            </a:pPr>
            <a:r>
              <a:rPr lang="en-US" dirty="0">
                <a:latin typeface="Book Antiqua" pitchFamily="18" charset="0"/>
              </a:rPr>
              <a:t>Lead his army (</a:t>
            </a:r>
            <a:r>
              <a:rPr lang="en-US" i="1" dirty="0">
                <a:latin typeface="Book Antiqua" panose="02040602050305030304" pitchFamily="18" charset="0"/>
              </a:rPr>
              <a:t>Satan</a:t>
            </a:r>
            <a:r>
              <a:rPr lang="en-US" dirty="0">
                <a:latin typeface="Book Antiqua" pitchFamily="18" charset="0"/>
              </a:rPr>
              <a:t>) to do battle with the Lord’s army</a:t>
            </a:r>
          </a:p>
        </p:txBody>
      </p:sp>
      <p:sp>
        <p:nvSpPr>
          <p:cNvPr id="4" name="Rectangle 3">
            <a:extLst>
              <a:ext uri="{FF2B5EF4-FFF2-40B4-BE49-F238E27FC236}">
                <a16:creationId xmlns:a16="http://schemas.microsoft.com/office/drawing/2014/main" id="{55A3329D-771E-418B-B055-9EE4931B75C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16 </a:t>
            </a:r>
          </a:p>
        </p:txBody>
      </p:sp>
    </p:spTree>
    <p:extLst>
      <p:ext uri="{BB962C8B-B14F-4D97-AF65-F5344CB8AC3E}">
        <p14:creationId xmlns:p14="http://schemas.microsoft.com/office/powerpoint/2010/main" val="3116000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3">
                                            <p:txEl>
                                              <p:pRg st="3" end="3"/>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wheel(1)">
                                      <p:cBhvr>
                                        <p:cTn id="14" dur="2000"/>
                                        <p:tgtEl>
                                          <p:spTgt spid="3">
                                            <p:txEl>
                                              <p:pRg st="4" end="4"/>
                                            </p:txEl>
                                          </p:spTgt>
                                        </p:tgtEl>
                                      </p:cBhvr>
                                    </p:animEffect>
                                  </p:childTnLst>
                                </p:cTn>
                              </p:par>
                              <p:par>
                                <p:cTn id="15" presetID="21" presetClass="entr" presetSubtype="1"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heel(1)">
                                      <p:cBhvr>
                                        <p:cTn id="17" dur="2000"/>
                                        <p:tgtEl>
                                          <p:spTgt spid="3">
                                            <p:txEl>
                                              <p:pRg st="5" end="5"/>
                                            </p:txEl>
                                          </p:spTgt>
                                        </p:tgtEl>
                                      </p:cBhvr>
                                    </p:animEffect>
                                  </p:childTnLst>
                                </p:cTn>
                              </p:par>
                              <p:par>
                                <p:cTn id="18" presetID="21" presetClass="entr" presetSubtype="1" fill="hold" nodeType="withEffect">
                                  <p:stCondLst>
                                    <p:cond delay="0"/>
                                  </p:stCondLst>
                                  <p:childTnLst>
                                    <p:set>
                                      <p:cBhvr>
                                        <p:cTn id="19" dur="1" fill="hold">
                                          <p:stCondLst>
                                            <p:cond delay="0"/>
                                          </p:stCondLst>
                                        </p:cTn>
                                        <p:tgtEl>
                                          <p:spTgt spid="3">
                                            <p:txEl>
                                              <p:pRg st="6" end="6"/>
                                            </p:txEl>
                                          </p:spTgt>
                                        </p:tgtEl>
                                        <p:attrNameLst>
                                          <p:attrName>style.visibility</p:attrName>
                                        </p:attrNameLst>
                                      </p:cBhvr>
                                      <p:to>
                                        <p:strVal val="visible"/>
                                      </p:to>
                                    </p:set>
                                    <p:animEffect transition="in" filter="wheel(1)">
                                      <p:cBhvr>
                                        <p:cTn id="20" dur="2000"/>
                                        <p:tgtEl>
                                          <p:spTgt spid="3">
                                            <p:txEl>
                                              <p:pRg st="6" end="6"/>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wheel(1)">
                                      <p:cBhvr>
                                        <p:cTn id="25" dur="2000"/>
                                        <p:tgtEl>
                                          <p:spTgt spid="3">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1" presetClass="entr" presetSubtype="1" fill="hold" nodeType="click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wheel(1)">
                                      <p:cBhvr>
                                        <p:cTn id="30"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844403"/>
          </a:xfrm>
          <a:solidFill>
            <a:schemeClr val="bg1"/>
          </a:solidFill>
          <a:ln w="38100">
            <a:noFill/>
          </a:ln>
        </p:spPr>
        <p:txBody>
          <a:bodyPr>
            <a:spAutoFit/>
          </a:bodyPr>
          <a:lstStyle/>
          <a:p>
            <a:r>
              <a:rPr lang="en-US" sz="2800" dirty="0">
                <a:latin typeface="Book Antiqua" panose="02040602050305030304" pitchFamily="18" charset="0"/>
              </a:rPr>
              <a:t>Revelation 16:14, </a:t>
            </a:r>
            <a:r>
              <a:rPr lang="en-US" sz="2800" i="1" dirty="0">
                <a:latin typeface="Book Antiqua" pitchFamily="18" charset="0"/>
              </a:rPr>
              <a:t>“for they are </a:t>
            </a:r>
            <a:r>
              <a:rPr lang="en-US" sz="2800" b="1" i="1" dirty="0">
                <a:latin typeface="Book Antiqua" pitchFamily="18" charset="0"/>
              </a:rPr>
              <a:t>spirits of demons</a:t>
            </a:r>
            <a:r>
              <a:rPr lang="en-US" sz="2800" i="1" dirty="0">
                <a:latin typeface="Book Antiqua" pitchFamily="18" charset="0"/>
              </a:rPr>
              <a:t>, working signs; which go forth unto the kings of the whole world, to gather them together unto the war of the great day of God, the Almighty.”</a:t>
            </a:r>
          </a:p>
          <a:p>
            <a:r>
              <a:rPr lang="en-US" sz="3600" dirty="0">
                <a:latin typeface="Book Antiqua" pitchFamily="18" charset="0"/>
              </a:rPr>
              <a:t>Use </a:t>
            </a:r>
            <a:r>
              <a:rPr lang="en-US" sz="3600" b="1" dirty="0">
                <a:latin typeface="Book Antiqua" panose="02040602050305030304" pitchFamily="18" charset="0"/>
              </a:rPr>
              <a:t>false propaganda </a:t>
            </a:r>
            <a:r>
              <a:rPr lang="en-US" sz="3600" dirty="0">
                <a:latin typeface="Book Antiqua" pitchFamily="18" charset="0"/>
              </a:rPr>
              <a:t>to enlist others to fight with her</a:t>
            </a:r>
          </a:p>
          <a:p>
            <a:pPr lvl="1"/>
            <a:r>
              <a:rPr lang="en-US" sz="3200" b="1" dirty="0">
                <a:latin typeface="Book Antiqua" panose="02040602050305030304" pitchFamily="18" charset="0"/>
              </a:rPr>
              <a:t>2 Thessalonians 2:8-12; 1 Timothy 4:1-2</a:t>
            </a:r>
          </a:p>
          <a:p>
            <a:r>
              <a:rPr lang="en-US" sz="3600" dirty="0">
                <a:latin typeface="Book Antiqua" pitchFamily="18" charset="0"/>
              </a:rPr>
              <a:t>Caesar-worship vain attempt to appear as “</a:t>
            </a:r>
            <a:r>
              <a:rPr lang="en-US" sz="3600" b="1" dirty="0">
                <a:latin typeface="Book Antiqua" panose="02040602050305030304" pitchFamily="18" charset="0"/>
              </a:rPr>
              <a:t>righteous cause</a:t>
            </a:r>
            <a:r>
              <a:rPr lang="en-US" sz="3600" dirty="0">
                <a:latin typeface="Book Antiqua" pitchFamily="18" charset="0"/>
              </a:rPr>
              <a:t>”</a:t>
            </a:r>
          </a:p>
        </p:txBody>
      </p:sp>
      <p:sp>
        <p:nvSpPr>
          <p:cNvPr id="4" name="Rectangle 3">
            <a:extLst>
              <a:ext uri="{FF2B5EF4-FFF2-40B4-BE49-F238E27FC236}">
                <a16:creationId xmlns:a16="http://schemas.microsoft.com/office/drawing/2014/main" id="{E0A3A9B0-26E2-4569-BA3B-E1FD3041F09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16 </a:t>
            </a:r>
          </a:p>
        </p:txBody>
      </p:sp>
      <p:sp>
        <p:nvSpPr>
          <p:cNvPr id="7" name="Title 1">
            <a:extLst>
              <a:ext uri="{FF2B5EF4-FFF2-40B4-BE49-F238E27FC236}">
                <a16:creationId xmlns:a16="http://schemas.microsoft.com/office/drawing/2014/main" id="{195846CD-4D5D-4DBC-8C83-294FC378B090}"/>
              </a:ext>
            </a:extLst>
          </p:cNvPr>
          <p:cNvSpPr>
            <a:spLocks noGrp="1"/>
          </p:cNvSpPr>
          <p:nvPr>
            <p:ph type="title"/>
          </p:nvPr>
        </p:nvSpPr>
        <p:spPr>
          <a:xfrm>
            <a:off x="75413" y="713472"/>
            <a:ext cx="8993171" cy="646331"/>
          </a:xfrm>
          <a:solidFill>
            <a:schemeClr val="bg1"/>
          </a:solidFill>
          <a:ln>
            <a:noFill/>
          </a:ln>
        </p:spPr>
        <p:txBody>
          <a:bodyPr wrap="square">
            <a:spAutoFit/>
          </a:bodyPr>
          <a:lstStyle/>
          <a:p>
            <a:r>
              <a:rPr lang="en-US" sz="3600" b="1" cap="small" dirty="0">
                <a:latin typeface="Book Antiqua" panose="02040602050305030304" pitchFamily="18" charset="0"/>
              </a:rPr>
              <a:t>Interlude – Between 6</a:t>
            </a:r>
            <a:r>
              <a:rPr lang="en-US" sz="3600" b="1" cap="small" baseline="30000" dirty="0">
                <a:latin typeface="Book Antiqua" panose="02040602050305030304" pitchFamily="18" charset="0"/>
              </a:rPr>
              <a:t>th </a:t>
            </a:r>
            <a:r>
              <a:rPr lang="en-US" sz="3600" b="1" cap="small" dirty="0">
                <a:latin typeface="Book Antiqua" panose="02040602050305030304" pitchFamily="18" charset="0"/>
              </a:rPr>
              <a:t>and 7</a:t>
            </a:r>
            <a:r>
              <a:rPr lang="en-US" sz="3600" b="1" cap="small" baseline="30000" dirty="0">
                <a:latin typeface="Book Antiqua" panose="02040602050305030304" pitchFamily="18" charset="0"/>
              </a:rPr>
              <a:t>th</a:t>
            </a:r>
            <a:r>
              <a:rPr lang="en-US" sz="3600" b="1" cap="small" dirty="0">
                <a:latin typeface="Book Antiqua" panose="02040602050305030304" pitchFamily="18" charset="0"/>
              </a:rPr>
              <a:t> Bowls</a:t>
            </a:r>
          </a:p>
        </p:txBody>
      </p:sp>
    </p:spTree>
    <p:extLst>
      <p:ext uri="{BB962C8B-B14F-4D97-AF65-F5344CB8AC3E}">
        <p14:creationId xmlns:p14="http://schemas.microsoft.com/office/powerpoint/2010/main" val="485340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16:15</a:t>
            </a:r>
          </a:p>
        </p:txBody>
      </p:sp>
      <p:pic>
        <p:nvPicPr>
          <p:cNvPr id="4" name="Content Placeholder 3"/>
          <p:cNvPicPr>
            <a:picLocks noGrp="1" noChangeAspect="1" noChangeArrowheads="1"/>
          </p:cNvPicPr>
          <p:nvPr>
            <p:ph idx="1"/>
          </p:nvPr>
        </p:nvPicPr>
        <p:blipFill>
          <a:blip r:embed="rId2"/>
          <a:srcRect/>
          <a:stretch>
            <a:fillRect/>
          </a:stretch>
        </p:blipFill>
        <p:spPr bwMode="auto">
          <a:xfrm>
            <a:off x="838200" y="1600200"/>
            <a:ext cx="7391400" cy="4953000"/>
          </a:xfrm>
          <a:prstGeom prst="rect">
            <a:avLst/>
          </a:prstGeom>
          <a:noFill/>
          <a:ln w="9525">
            <a:noFill/>
            <a:miter lim="800000"/>
            <a:headEnd/>
            <a:tailEnd/>
          </a:ln>
        </p:spPr>
      </p:pic>
      <p:sp>
        <p:nvSpPr>
          <p:cNvPr id="5" name="TextBox 4"/>
          <p:cNvSpPr txBox="1"/>
          <p:nvPr/>
        </p:nvSpPr>
        <p:spPr>
          <a:xfrm>
            <a:off x="1676707" y="2304857"/>
            <a:ext cx="5638800" cy="2554545"/>
          </a:xfrm>
          <a:prstGeom prst="rect">
            <a:avLst/>
          </a:prstGeom>
          <a:noFill/>
        </p:spPr>
        <p:txBody>
          <a:bodyPr wrap="square" rtlCol="0">
            <a:spAutoFit/>
          </a:bodyPr>
          <a:lstStyle/>
          <a:p>
            <a:pPr algn="ctr"/>
            <a:r>
              <a:rPr lang="en-US" sz="3200" i="1" dirty="0">
                <a:latin typeface="Book Antiqua" pitchFamily="18" charset="0"/>
              </a:rPr>
              <a:t>“</a:t>
            </a:r>
            <a:r>
              <a:rPr lang="en-US" sz="3200" b="1" i="1" dirty="0">
                <a:latin typeface="Book Antiqua" pitchFamily="18" charset="0"/>
              </a:rPr>
              <a:t>(Behold, I come as a thief. Blessed is he that watcheth, and keepeth his garments, lest he walk naked, and they see his shame.)</a:t>
            </a:r>
            <a:r>
              <a:rPr lang="en-US" sz="3200" i="1" dirty="0">
                <a:latin typeface="Book Antiqua" pitchFamily="18" charset="0"/>
              </a:rPr>
              <a:t>”</a:t>
            </a:r>
          </a:p>
        </p:txBody>
      </p:sp>
      <p:sp>
        <p:nvSpPr>
          <p:cNvPr id="6" name="Rectangle 5">
            <a:extLst>
              <a:ext uri="{FF2B5EF4-FFF2-40B4-BE49-F238E27FC236}">
                <a16:creationId xmlns:a16="http://schemas.microsoft.com/office/drawing/2014/main" id="{25304455-2393-437B-B93C-E703624F4737}"/>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16 </a:t>
            </a:r>
          </a:p>
        </p:txBody>
      </p:sp>
    </p:spTree>
    <p:extLst>
      <p:ext uri="{BB962C8B-B14F-4D97-AF65-F5344CB8AC3E}">
        <p14:creationId xmlns:p14="http://schemas.microsoft.com/office/powerpoint/2010/main" val="1187441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16:2</a:t>
            </a:r>
          </a:p>
        </p:txBody>
      </p:sp>
      <p:pic>
        <p:nvPicPr>
          <p:cNvPr id="4" name="Content Placeholder 3"/>
          <p:cNvPicPr>
            <a:picLocks noGrp="1" noChangeAspect="1" noChangeArrowheads="1"/>
          </p:cNvPicPr>
          <p:nvPr>
            <p:ph idx="1"/>
          </p:nvPr>
        </p:nvPicPr>
        <p:blipFill>
          <a:blip r:embed="rId2"/>
          <a:srcRect/>
          <a:stretch>
            <a:fillRect/>
          </a:stretch>
        </p:blipFill>
        <p:spPr bwMode="auto">
          <a:xfrm>
            <a:off x="838200" y="1600200"/>
            <a:ext cx="7391400" cy="5105400"/>
          </a:xfrm>
          <a:prstGeom prst="rect">
            <a:avLst/>
          </a:prstGeom>
          <a:noFill/>
          <a:ln w="9525">
            <a:noFill/>
            <a:miter lim="800000"/>
            <a:headEnd/>
            <a:tailEnd/>
          </a:ln>
        </p:spPr>
      </p:pic>
      <p:sp>
        <p:nvSpPr>
          <p:cNvPr id="5" name="TextBox 4"/>
          <p:cNvSpPr txBox="1"/>
          <p:nvPr/>
        </p:nvSpPr>
        <p:spPr>
          <a:xfrm>
            <a:off x="1676400" y="1839011"/>
            <a:ext cx="5638800" cy="35394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And the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first went, and poured out his bowl into the earth</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 and it became a noisome and grievous sore upon the men that had the mark of the beast, and that worshipped his image</a:t>
            </a: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7B8A3346-A87B-495E-A558-6D8381D73F93}"/>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16 </a:t>
            </a:r>
          </a:p>
        </p:txBody>
      </p:sp>
    </p:spTree>
    <p:extLst>
      <p:ext uri="{BB962C8B-B14F-4D97-AF65-F5344CB8AC3E}">
        <p14:creationId xmlns:p14="http://schemas.microsoft.com/office/powerpoint/2010/main" val="1941676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413" y="1648901"/>
            <a:ext cx="8993171" cy="4555093"/>
          </a:xfrm>
          <a:solidFill>
            <a:schemeClr val="bg1"/>
          </a:solidFill>
          <a:ln w="38100">
            <a:noFill/>
          </a:ln>
        </p:spPr>
        <p:txBody>
          <a:bodyPr wrap="square">
            <a:spAutoFit/>
          </a:bodyPr>
          <a:lstStyle/>
          <a:p>
            <a:pPr>
              <a:spcBef>
                <a:spcPts val="0"/>
              </a:spcBef>
            </a:pPr>
            <a:r>
              <a:rPr lang="en-US" sz="2900" dirty="0">
                <a:latin typeface="Book Antiqua" panose="02040602050305030304" pitchFamily="18" charset="0"/>
              </a:rPr>
              <a:t>Satan’s army </a:t>
            </a:r>
            <a:r>
              <a:rPr lang="en-US" sz="2900" b="1" dirty="0">
                <a:latin typeface="Book Antiqua" panose="02040602050305030304" pitchFamily="18" charset="0"/>
              </a:rPr>
              <a:t>appears</a:t>
            </a:r>
            <a:r>
              <a:rPr lang="en-US" sz="2900" dirty="0">
                <a:latin typeface="Book Antiqua" pitchFamily="18" charset="0"/>
              </a:rPr>
              <a:t> to be powerful and invincible</a:t>
            </a:r>
          </a:p>
          <a:p>
            <a:pPr>
              <a:spcBef>
                <a:spcPts val="0"/>
              </a:spcBef>
            </a:pPr>
            <a:r>
              <a:rPr lang="en-US" sz="2900" dirty="0">
                <a:latin typeface="Book Antiqua" pitchFamily="18" charset="0"/>
              </a:rPr>
              <a:t>Exhorts the saints to not be misled by </a:t>
            </a:r>
            <a:r>
              <a:rPr lang="en-US" sz="2900" b="1" dirty="0">
                <a:latin typeface="Book Antiqua" panose="02040602050305030304" pitchFamily="18" charset="0"/>
              </a:rPr>
              <a:t>appearances</a:t>
            </a:r>
            <a:r>
              <a:rPr lang="en-US" sz="2900" dirty="0">
                <a:latin typeface="Book Antiqua" pitchFamily="18" charset="0"/>
              </a:rPr>
              <a:t> (</a:t>
            </a:r>
            <a:r>
              <a:rPr lang="en-US" sz="2900" b="1" dirty="0">
                <a:latin typeface="Book Antiqua" panose="02040602050305030304" pitchFamily="18" charset="0"/>
              </a:rPr>
              <a:t>John 7:24</a:t>
            </a:r>
            <a:r>
              <a:rPr lang="en-US" sz="2900" dirty="0">
                <a:latin typeface="Book Antiqua" pitchFamily="18" charset="0"/>
              </a:rPr>
              <a:t>)</a:t>
            </a:r>
          </a:p>
          <a:p>
            <a:pPr>
              <a:spcBef>
                <a:spcPts val="0"/>
              </a:spcBef>
            </a:pPr>
            <a:r>
              <a:rPr lang="en-US" sz="2900" dirty="0">
                <a:latin typeface="Book Antiqua" pitchFamily="18" charset="0"/>
              </a:rPr>
              <a:t>Warns the saints His coming will not be </a:t>
            </a:r>
            <a:r>
              <a:rPr lang="en-US" sz="2900" b="1" dirty="0">
                <a:latin typeface="Book Antiqua" panose="02040602050305030304" pitchFamily="18" charset="0"/>
              </a:rPr>
              <a:t>announced</a:t>
            </a:r>
          </a:p>
          <a:p>
            <a:pPr>
              <a:spcBef>
                <a:spcPts val="0"/>
              </a:spcBef>
            </a:pPr>
            <a:r>
              <a:rPr lang="en-US" sz="2900" dirty="0">
                <a:latin typeface="Book Antiqua" pitchFamily="18" charset="0"/>
              </a:rPr>
              <a:t>Need to be ready not to be caught unprepared</a:t>
            </a:r>
            <a:br>
              <a:rPr lang="en-US" sz="2900" dirty="0">
                <a:latin typeface="Book Antiqua" pitchFamily="18" charset="0"/>
              </a:rPr>
            </a:br>
            <a:r>
              <a:rPr lang="en-US" sz="2900" dirty="0">
                <a:latin typeface="Book Antiqua" pitchFamily="18" charset="0"/>
              </a:rPr>
              <a:t>(1 Thessalonians 5:1-3).</a:t>
            </a:r>
          </a:p>
          <a:p>
            <a:pPr>
              <a:spcBef>
                <a:spcPts val="0"/>
              </a:spcBef>
            </a:pPr>
            <a:r>
              <a:rPr lang="en-US" sz="2900" b="1" dirty="0">
                <a:latin typeface="Book Antiqua" panose="02040602050305030304" pitchFamily="18" charset="0"/>
              </a:rPr>
              <a:t>Garments </a:t>
            </a:r>
            <a:r>
              <a:rPr lang="en-US" sz="2900" dirty="0">
                <a:latin typeface="Book Antiqua" pitchFamily="18" charset="0"/>
              </a:rPr>
              <a:t>— represent the types of lives they need to be living (Revelation 3:4, 18).</a:t>
            </a:r>
          </a:p>
          <a:p>
            <a:pPr lvl="1">
              <a:spcBef>
                <a:spcPts val="0"/>
              </a:spcBef>
            </a:pPr>
            <a:r>
              <a:rPr lang="en-US" sz="2900" i="1" dirty="0">
                <a:latin typeface="Book Antiqua" pitchFamily="18" charset="0"/>
              </a:rPr>
              <a:t>“Only let your manner of life be worthy of the gospel of Christ” </a:t>
            </a:r>
            <a:r>
              <a:rPr lang="en-US" sz="2900" dirty="0">
                <a:latin typeface="Book Antiqua" pitchFamily="18" charset="0"/>
              </a:rPr>
              <a:t>(Philippians 1:27).</a:t>
            </a:r>
          </a:p>
        </p:txBody>
      </p:sp>
      <p:sp>
        <p:nvSpPr>
          <p:cNvPr id="4" name="Rectangle 3">
            <a:extLst>
              <a:ext uri="{FF2B5EF4-FFF2-40B4-BE49-F238E27FC236}">
                <a16:creationId xmlns:a16="http://schemas.microsoft.com/office/drawing/2014/main" id="{37D4870F-378E-4C2E-A77B-963DEBA32CB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16 </a:t>
            </a:r>
          </a:p>
        </p:txBody>
      </p:sp>
      <p:sp>
        <p:nvSpPr>
          <p:cNvPr id="8" name="Title 1">
            <a:extLst>
              <a:ext uri="{FF2B5EF4-FFF2-40B4-BE49-F238E27FC236}">
                <a16:creationId xmlns:a16="http://schemas.microsoft.com/office/drawing/2014/main" id="{FB2C15CA-E1FC-4023-BBDD-380613B1F8FF}"/>
              </a:ext>
            </a:extLst>
          </p:cNvPr>
          <p:cNvSpPr>
            <a:spLocks noGrp="1"/>
          </p:cNvSpPr>
          <p:nvPr>
            <p:ph type="title"/>
          </p:nvPr>
        </p:nvSpPr>
        <p:spPr>
          <a:xfrm>
            <a:off x="75413" y="713472"/>
            <a:ext cx="8993171" cy="646331"/>
          </a:xfrm>
          <a:solidFill>
            <a:schemeClr val="bg1"/>
          </a:solidFill>
          <a:ln>
            <a:noFill/>
          </a:ln>
        </p:spPr>
        <p:txBody>
          <a:bodyPr wrap="square">
            <a:spAutoFit/>
          </a:bodyPr>
          <a:lstStyle/>
          <a:p>
            <a:r>
              <a:rPr lang="en-US" sz="3600" b="1" cap="small" dirty="0">
                <a:latin typeface="Book Antiqua" panose="02040602050305030304" pitchFamily="18" charset="0"/>
              </a:rPr>
              <a:t>Interlude – Between 6</a:t>
            </a:r>
            <a:r>
              <a:rPr lang="en-US" sz="3600" b="1" cap="small" baseline="30000" dirty="0">
                <a:latin typeface="Book Antiqua" panose="02040602050305030304" pitchFamily="18" charset="0"/>
              </a:rPr>
              <a:t>th </a:t>
            </a:r>
            <a:r>
              <a:rPr lang="en-US" sz="3600" b="1" cap="small" dirty="0">
                <a:latin typeface="Book Antiqua" panose="02040602050305030304" pitchFamily="18" charset="0"/>
              </a:rPr>
              <a:t>and 7</a:t>
            </a:r>
            <a:r>
              <a:rPr lang="en-US" sz="3600" b="1" cap="small" baseline="30000" dirty="0">
                <a:latin typeface="Book Antiqua" panose="02040602050305030304" pitchFamily="18" charset="0"/>
              </a:rPr>
              <a:t>th</a:t>
            </a:r>
            <a:r>
              <a:rPr lang="en-US" sz="3600" b="1" cap="small" dirty="0">
                <a:latin typeface="Book Antiqua" panose="02040602050305030304" pitchFamily="18" charset="0"/>
              </a:rPr>
              <a:t> Bowls</a:t>
            </a:r>
          </a:p>
        </p:txBody>
      </p:sp>
    </p:spTree>
    <p:extLst>
      <p:ext uri="{BB962C8B-B14F-4D97-AF65-F5344CB8AC3E}">
        <p14:creationId xmlns:p14="http://schemas.microsoft.com/office/powerpoint/2010/main" val="1710024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heel(1)">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heel(1)">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heel(1)">
                                      <p:cBhvr>
                                        <p:cTn id="2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0016"/>
            <a:ext cx="8229600" cy="769441"/>
          </a:xfrm>
          <a:solidFill>
            <a:schemeClr val="bg1"/>
          </a:solidFill>
          <a:ln>
            <a:solidFill>
              <a:schemeClr val="bg1">
                <a:alpha val="0"/>
              </a:schemeClr>
            </a:solidFill>
          </a:ln>
        </p:spPr>
        <p:txBody>
          <a:bodyPr>
            <a:spAutoFit/>
          </a:bodyPr>
          <a:lstStyle/>
          <a:p>
            <a:r>
              <a:rPr lang="en-US" b="1" cap="small" dirty="0">
                <a:latin typeface="OldCentury" pitchFamily="2" charset="0"/>
              </a:rPr>
              <a:t>The First Bowl Poured out</a:t>
            </a:r>
          </a:p>
        </p:txBody>
      </p:sp>
      <p:sp>
        <p:nvSpPr>
          <p:cNvPr id="3" name="Content Placeholder 2"/>
          <p:cNvSpPr>
            <a:spLocks noGrp="1"/>
          </p:cNvSpPr>
          <p:nvPr>
            <p:ph idx="1"/>
          </p:nvPr>
        </p:nvSpPr>
        <p:spPr>
          <a:xfrm>
            <a:off x="457200" y="1828800"/>
            <a:ext cx="8229600" cy="3834896"/>
          </a:xfrm>
          <a:solidFill>
            <a:schemeClr val="bg1"/>
          </a:solidFill>
          <a:ln w="38100">
            <a:solidFill>
              <a:schemeClr val="bg1">
                <a:alpha val="0"/>
              </a:schemeClr>
            </a:solidFill>
          </a:ln>
        </p:spPr>
        <p:txBody>
          <a:bodyPr>
            <a:spAutoFit/>
          </a:bodyPr>
          <a:lstStyle/>
          <a:p>
            <a:r>
              <a:rPr lang="en-US" dirty="0">
                <a:latin typeface="Book Antiqua" pitchFamily="18" charset="0"/>
              </a:rPr>
              <a:t>These would </a:t>
            </a:r>
            <a:r>
              <a:rPr lang="en-US" b="1" u="sng" dirty="0">
                <a:latin typeface="Book Antiqua" pitchFamily="18" charset="0"/>
              </a:rPr>
              <a:t>not</a:t>
            </a:r>
            <a:r>
              <a:rPr lang="en-US" dirty="0">
                <a:latin typeface="Book Antiqua" pitchFamily="18" charset="0"/>
              </a:rPr>
              <a:t> affect the Christians</a:t>
            </a:r>
          </a:p>
          <a:p>
            <a:r>
              <a:rPr lang="en-US" dirty="0">
                <a:latin typeface="Book Antiqua" pitchFamily="18" charset="0"/>
              </a:rPr>
              <a:t>Incurable disease (</a:t>
            </a:r>
            <a:r>
              <a:rPr lang="en-US" i="1" dirty="0">
                <a:latin typeface="Book Antiqua" pitchFamily="18" charset="0"/>
              </a:rPr>
              <a:t>like the 6</a:t>
            </a:r>
            <a:r>
              <a:rPr lang="en-US" i="1" baseline="30000" dirty="0">
                <a:latin typeface="Book Antiqua" pitchFamily="18" charset="0"/>
              </a:rPr>
              <a:t>th</a:t>
            </a:r>
            <a:r>
              <a:rPr lang="en-US" i="1" dirty="0">
                <a:latin typeface="Book Antiqua" pitchFamily="18" charset="0"/>
              </a:rPr>
              <a:t> plague in Egypt – </a:t>
            </a:r>
            <a:r>
              <a:rPr lang="en-US" b="1" dirty="0">
                <a:latin typeface="OldCentury" pitchFamily="2" charset="0"/>
              </a:rPr>
              <a:t>Exodus 9:10ff</a:t>
            </a:r>
            <a:r>
              <a:rPr lang="en-US" dirty="0">
                <a:latin typeface="Book Antiqua" pitchFamily="18" charset="0"/>
              </a:rPr>
              <a:t>)</a:t>
            </a:r>
          </a:p>
          <a:p>
            <a:r>
              <a:rPr lang="en-US" dirty="0">
                <a:latin typeface="Book Antiqua" pitchFamily="18" charset="0"/>
              </a:rPr>
              <a:t>Affected those who “</a:t>
            </a:r>
            <a:r>
              <a:rPr lang="en-US" b="1" dirty="0">
                <a:latin typeface="OldCentury" pitchFamily="2" charset="0"/>
              </a:rPr>
              <a:t>worshipped the beast</a:t>
            </a:r>
            <a:r>
              <a:rPr lang="en-US" dirty="0">
                <a:latin typeface="Book Antiqua" pitchFamily="18" charset="0"/>
              </a:rPr>
              <a:t>” and those with the “</a:t>
            </a:r>
            <a:r>
              <a:rPr lang="en-US" b="1" dirty="0">
                <a:latin typeface="OldCentury" pitchFamily="2" charset="0"/>
              </a:rPr>
              <a:t>mark of the beast</a:t>
            </a:r>
            <a:r>
              <a:rPr lang="en-US" dirty="0">
                <a:latin typeface="Book Antiqua" pitchFamily="18" charset="0"/>
              </a:rPr>
              <a:t>”</a:t>
            </a:r>
          </a:p>
          <a:p>
            <a:r>
              <a:rPr lang="en-US" dirty="0">
                <a:latin typeface="Book Antiqua" pitchFamily="18" charset="0"/>
              </a:rPr>
              <a:t>Poured out on the </a:t>
            </a:r>
            <a:r>
              <a:rPr lang="en-US" b="1" dirty="0">
                <a:latin typeface="OldCentury" pitchFamily="2" charset="0"/>
              </a:rPr>
              <a:t>same objects </a:t>
            </a:r>
            <a:r>
              <a:rPr lang="en-US" dirty="0">
                <a:latin typeface="Book Antiqua" pitchFamily="18" charset="0"/>
              </a:rPr>
              <a:t>of nature of those the of the four trumpets.</a:t>
            </a:r>
          </a:p>
        </p:txBody>
      </p:sp>
      <p:sp>
        <p:nvSpPr>
          <p:cNvPr id="4" name="Rectangle 3">
            <a:extLst>
              <a:ext uri="{FF2B5EF4-FFF2-40B4-BE49-F238E27FC236}">
                <a16:creationId xmlns:a16="http://schemas.microsoft.com/office/drawing/2014/main" id="{11FF517E-CCC9-407B-9496-9C65DA1123E0}"/>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16 </a:t>
            </a:r>
          </a:p>
        </p:txBody>
      </p:sp>
    </p:spTree>
    <p:extLst>
      <p:ext uri="{BB962C8B-B14F-4D97-AF65-F5344CB8AC3E}">
        <p14:creationId xmlns:p14="http://schemas.microsoft.com/office/powerpoint/2010/main" val="3747449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heel(1)">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p:cTn id="17"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8"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9"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59536"/>
            <a:ext cx="8229600" cy="769441"/>
          </a:xfrm>
          <a:solidFill>
            <a:schemeClr val="bg1"/>
          </a:solidFill>
          <a:ln>
            <a:solidFill>
              <a:schemeClr val="bg1">
                <a:alpha val="0"/>
              </a:schemeClr>
            </a:solidFill>
          </a:ln>
        </p:spPr>
        <p:txBody>
          <a:bodyPr>
            <a:spAutoFit/>
          </a:bodyPr>
          <a:lstStyle/>
          <a:p>
            <a:r>
              <a:rPr lang="en-US" b="1" cap="small" dirty="0">
                <a:latin typeface="OldCentury" pitchFamily="2" charset="0"/>
              </a:rPr>
              <a:t>The First Bowl Poured out</a:t>
            </a:r>
          </a:p>
        </p:txBody>
      </p:sp>
      <p:sp>
        <p:nvSpPr>
          <p:cNvPr id="3" name="Content Placeholder 2"/>
          <p:cNvSpPr>
            <a:spLocks noGrp="1"/>
          </p:cNvSpPr>
          <p:nvPr>
            <p:ph idx="1"/>
          </p:nvPr>
        </p:nvSpPr>
        <p:spPr>
          <a:xfrm>
            <a:off x="457200" y="1828800"/>
            <a:ext cx="8229600" cy="4524315"/>
          </a:xfrm>
          <a:solidFill>
            <a:schemeClr val="bg1"/>
          </a:solidFill>
          <a:ln w="38100">
            <a:solidFill>
              <a:schemeClr val="bg1">
                <a:alpha val="0"/>
              </a:schemeClr>
            </a:solidFill>
          </a:ln>
        </p:spPr>
        <p:txBody>
          <a:bodyPr>
            <a:spAutoFit/>
          </a:bodyPr>
          <a:lstStyle/>
          <a:p>
            <a:r>
              <a:rPr lang="en-US" dirty="0">
                <a:latin typeface="Book Antiqua" pitchFamily="18" charset="0"/>
              </a:rPr>
              <a:t>Three underlying reasons for Rome’s downfall:</a:t>
            </a:r>
          </a:p>
          <a:p>
            <a:pPr lvl="1"/>
            <a:r>
              <a:rPr lang="en-US" b="1" dirty="0">
                <a:latin typeface="Georgia" pitchFamily="18" charset="0"/>
              </a:rPr>
              <a:t>Natural disasters</a:t>
            </a:r>
          </a:p>
          <a:p>
            <a:pPr lvl="1"/>
            <a:r>
              <a:rPr lang="en-US" b="1" dirty="0">
                <a:latin typeface="Georgia" pitchFamily="18" charset="0"/>
              </a:rPr>
              <a:t>Social decay</a:t>
            </a:r>
          </a:p>
          <a:p>
            <a:pPr lvl="1"/>
            <a:r>
              <a:rPr lang="en-US" b="1" dirty="0">
                <a:latin typeface="Georgia" pitchFamily="18" charset="0"/>
              </a:rPr>
              <a:t>External invasions</a:t>
            </a:r>
          </a:p>
          <a:p>
            <a:pPr lvl="1"/>
            <a:r>
              <a:rPr lang="en-US" dirty="0">
                <a:latin typeface="Book Antiqua" pitchFamily="18" charset="0"/>
              </a:rPr>
              <a:t>Three objects affected by the </a:t>
            </a:r>
            <a:r>
              <a:rPr lang="en-US" b="1" dirty="0">
                <a:latin typeface="OldCentury" pitchFamily="2" charset="0"/>
              </a:rPr>
              <a:t>trumpets</a:t>
            </a:r>
            <a:r>
              <a:rPr lang="en-US" dirty="0">
                <a:latin typeface="OldCentury" pitchFamily="2" charset="0"/>
              </a:rPr>
              <a:t> (Revelation 8-9)</a:t>
            </a:r>
            <a:r>
              <a:rPr lang="en-US" dirty="0">
                <a:latin typeface="Book Antiqua" pitchFamily="18" charset="0"/>
              </a:rPr>
              <a:t> and now repeated by the </a:t>
            </a:r>
            <a:r>
              <a:rPr lang="en-US" b="1" dirty="0">
                <a:latin typeface="OldCentury" pitchFamily="2" charset="0"/>
              </a:rPr>
              <a:t>bowls</a:t>
            </a:r>
          </a:p>
          <a:p>
            <a:pPr lvl="1"/>
            <a:r>
              <a:rPr lang="en-US" b="1" dirty="0">
                <a:latin typeface="OldCentury" pitchFamily="2" charset="0"/>
              </a:rPr>
              <a:t>Symbolism</a:t>
            </a:r>
            <a:r>
              <a:rPr lang="en-US" dirty="0">
                <a:latin typeface="Book Antiqua" pitchFamily="18" charset="0"/>
              </a:rPr>
              <a:t> reminds those persecuted – Rome would fall in time – by God’s timetable!</a:t>
            </a:r>
          </a:p>
        </p:txBody>
      </p:sp>
      <p:sp>
        <p:nvSpPr>
          <p:cNvPr id="4" name="Rectangle 3">
            <a:extLst>
              <a:ext uri="{FF2B5EF4-FFF2-40B4-BE49-F238E27FC236}">
                <a16:creationId xmlns:a16="http://schemas.microsoft.com/office/drawing/2014/main" id="{C195B70D-8213-4316-92E8-3C9B72A4182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16 </a:t>
            </a:r>
          </a:p>
        </p:txBody>
      </p:sp>
    </p:spTree>
    <p:extLst>
      <p:ext uri="{BB962C8B-B14F-4D97-AF65-F5344CB8AC3E}">
        <p14:creationId xmlns:p14="http://schemas.microsoft.com/office/powerpoint/2010/main" val="4232628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heel(1)">
                                      <p:cBhvr>
                                        <p:cTn id="7" dur="2000"/>
                                        <p:tgtEl>
                                          <p:spTgt spid="3">
                                            <p:txEl>
                                              <p:pRg st="1" end="1"/>
                                            </p:txEl>
                                          </p:spTgt>
                                        </p:tgtEl>
                                      </p:cBhvr>
                                    </p:animEffect>
                                  </p:childTnLst>
                                </p:cTn>
                              </p:par>
                              <p:par>
                                <p:cTn id="8" presetID="21" presetClass="entr" presetSubtype="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wheel(1)">
                                      <p:cBhvr>
                                        <p:cTn id="10" dur="2000"/>
                                        <p:tgtEl>
                                          <p:spTgt spid="3">
                                            <p:txEl>
                                              <p:pRg st="2" end="2"/>
                                            </p:txEl>
                                          </p:spTgt>
                                        </p:tgtEl>
                                      </p:cBhvr>
                                    </p:animEffect>
                                  </p:childTnLst>
                                </p:cTn>
                              </p:par>
                              <p:par>
                                <p:cTn id="11" presetID="21" presetClass="entr" presetSubtype="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wheel(1)">
                                      <p:cBhvr>
                                        <p:cTn id="13" dur="2000"/>
                                        <p:tgtEl>
                                          <p:spTgt spid="3">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wheel(1)">
                                      <p:cBhvr>
                                        <p:cTn id="18" dur="2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Effect transition="in" filter="wipe(down)">
                                      <p:cBhvr>
                                        <p:cTn id="2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16:3</a:t>
            </a:r>
          </a:p>
        </p:txBody>
      </p:sp>
      <p:pic>
        <p:nvPicPr>
          <p:cNvPr id="4" name="Content Placeholder 3"/>
          <p:cNvPicPr>
            <a:picLocks noGrp="1" noChangeAspect="1" noChangeArrowheads="1"/>
          </p:cNvPicPr>
          <p:nvPr>
            <p:ph idx="1"/>
          </p:nvPr>
        </p:nvPicPr>
        <p:blipFill>
          <a:blip r:embed="rId2"/>
          <a:srcRect/>
          <a:stretch>
            <a:fillRect/>
          </a:stretch>
        </p:blipFill>
        <p:spPr bwMode="auto">
          <a:xfrm>
            <a:off x="838200" y="1600200"/>
            <a:ext cx="7391400" cy="4953000"/>
          </a:xfrm>
          <a:prstGeom prst="rect">
            <a:avLst/>
          </a:prstGeom>
          <a:noFill/>
          <a:ln w="9525">
            <a:noFill/>
            <a:miter lim="800000"/>
            <a:headEnd/>
            <a:tailEnd/>
          </a:ln>
        </p:spPr>
      </p:pic>
      <p:sp>
        <p:nvSpPr>
          <p:cNvPr id="5" name="TextBox 4"/>
          <p:cNvSpPr txBox="1"/>
          <p:nvPr/>
        </p:nvSpPr>
        <p:spPr>
          <a:xfrm>
            <a:off x="1676792" y="2057400"/>
            <a:ext cx="5638800" cy="304698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And the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second poured out his bowl into the sea</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 and it became blood as of a dead man; and every living soul died, (even) the things that were in the sea</a:t>
            </a: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54AB4FAA-14D3-412F-9AB6-46698E376F18}"/>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16 </a:t>
            </a:r>
          </a:p>
        </p:txBody>
      </p:sp>
    </p:spTree>
    <p:extLst>
      <p:ext uri="{BB962C8B-B14F-4D97-AF65-F5344CB8AC3E}">
        <p14:creationId xmlns:p14="http://schemas.microsoft.com/office/powerpoint/2010/main" val="4230987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1069"/>
            <a:ext cx="8229600" cy="769441"/>
          </a:xfrm>
          <a:solidFill>
            <a:schemeClr val="bg1"/>
          </a:solidFill>
          <a:ln>
            <a:noFill/>
          </a:ln>
        </p:spPr>
        <p:txBody>
          <a:bodyPr>
            <a:spAutoFit/>
          </a:bodyPr>
          <a:lstStyle/>
          <a:p>
            <a:r>
              <a:rPr lang="en-US" b="1" cap="small" dirty="0">
                <a:latin typeface="OldCentury" pitchFamily="2" charset="0"/>
              </a:rPr>
              <a:t>The Second Bowl Poured out</a:t>
            </a:r>
          </a:p>
        </p:txBody>
      </p:sp>
      <p:sp>
        <p:nvSpPr>
          <p:cNvPr id="3" name="Content Placeholder 2"/>
          <p:cNvSpPr>
            <a:spLocks noGrp="1"/>
          </p:cNvSpPr>
          <p:nvPr>
            <p:ph idx="1"/>
          </p:nvPr>
        </p:nvSpPr>
        <p:spPr>
          <a:xfrm>
            <a:off x="113122" y="1491783"/>
            <a:ext cx="8917756" cy="5262979"/>
          </a:xfrm>
          <a:solidFill>
            <a:schemeClr val="bg1"/>
          </a:solidFill>
          <a:ln w="38100">
            <a:noFill/>
          </a:ln>
        </p:spPr>
        <p:txBody>
          <a:bodyPr wrap="square">
            <a:spAutoFit/>
          </a:bodyPr>
          <a:lstStyle/>
          <a:p>
            <a:pPr>
              <a:spcBef>
                <a:spcPts val="0"/>
              </a:spcBef>
            </a:pPr>
            <a:r>
              <a:rPr lang="en-US" sz="2800" dirty="0">
                <a:latin typeface="Book Antiqua" pitchFamily="18" charset="0"/>
              </a:rPr>
              <a:t>Into the sea</a:t>
            </a:r>
          </a:p>
          <a:p>
            <a:pPr lvl="1">
              <a:spcBef>
                <a:spcPts val="0"/>
              </a:spcBef>
            </a:pPr>
            <a:r>
              <a:rPr lang="en-US" dirty="0">
                <a:latin typeface="Book Antiqua" pitchFamily="18" charset="0"/>
              </a:rPr>
              <a:t>Reminiscent of the first plague that came upon Egypt. (</a:t>
            </a:r>
            <a:r>
              <a:rPr lang="en-US" b="1" dirty="0">
                <a:latin typeface="Book Antiqua" panose="02040602050305030304" pitchFamily="18" charset="0"/>
              </a:rPr>
              <a:t>Exodus 7:17-21</a:t>
            </a:r>
            <a:r>
              <a:rPr lang="en-US" dirty="0">
                <a:latin typeface="Book Antiqua" pitchFamily="18" charset="0"/>
              </a:rPr>
              <a:t>)</a:t>
            </a:r>
          </a:p>
          <a:p>
            <a:pPr>
              <a:spcBef>
                <a:spcPts val="0"/>
              </a:spcBef>
            </a:pPr>
            <a:r>
              <a:rPr lang="en-US" sz="2800" dirty="0">
                <a:latin typeface="Book Antiqua" pitchFamily="18" charset="0"/>
              </a:rPr>
              <a:t>Here, it is literally, “</a:t>
            </a:r>
            <a:r>
              <a:rPr lang="en-US" sz="2800" b="1" dirty="0">
                <a:latin typeface="Book Antiqua" panose="02040602050305030304" pitchFamily="18" charset="0"/>
              </a:rPr>
              <a:t>blood of a dead man</a:t>
            </a:r>
            <a:r>
              <a:rPr lang="en-US" sz="2800" dirty="0">
                <a:latin typeface="Book Antiqua" pitchFamily="18" charset="0"/>
              </a:rPr>
              <a:t>,” (</a:t>
            </a:r>
            <a:r>
              <a:rPr lang="en-US" sz="2800" i="1" dirty="0">
                <a:latin typeface="Book Antiqua" pitchFamily="18" charset="0"/>
              </a:rPr>
              <a:t>not fresh blood</a:t>
            </a:r>
            <a:r>
              <a:rPr lang="en-US" sz="2800" dirty="0">
                <a:latin typeface="Book Antiqua" pitchFamily="18" charset="0"/>
              </a:rPr>
              <a:t>)</a:t>
            </a:r>
          </a:p>
          <a:p>
            <a:pPr lvl="1">
              <a:spcBef>
                <a:spcPts val="0"/>
              </a:spcBef>
            </a:pPr>
            <a:r>
              <a:rPr lang="en-US" dirty="0">
                <a:latin typeface="Book Antiqua" pitchFamily="18" charset="0"/>
              </a:rPr>
              <a:t>NOTE: When the spiritual quality of a society decays, it is like the coagulated blood from dead men; putrefied and rotting; foul and obnoxious</a:t>
            </a:r>
          </a:p>
          <a:p>
            <a:pPr lvl="1">
              <a:spcBef>
                <a:spcPts val="0"/>
              </a:spcBef>
            </a:pPr>
            <a:r>
              <a:rPr lang="en-US" dirty="0">
                <a:latin typeface="Book Antiqua" pitchFamily="18" charset="0"/>
              </a:rPr>
              <a:t>Such were the conditions of John’s day</a:t>
            </a:r>
          </a:p>
          <a:p>
            <a:pPr>
              <a:spcBef>
                <a:spcPts val="0"/>
              </a:spcBef>
            </a:pPr>
            <a:r>
              <a:rPr lang="en-US" sz="2800" dirty="0">
                <a:latin typeface="Book Antiqua" pitchFamily="18" charset="0"/>
              </a:rPr>
              <a:t>Polluted water causes endangerment</a:t>
            </a:r>
          </a:p>
          <a:p>
            <a:pPr>
              <a:spcBef>
                <a:spcPts val="0"/>
              </a:spcBef>
            </a:pPr>
            <a:r>
              <a:rPr lang="en-US" sz="2800" b="1" dirty="0">
                <a:latin typeface="Book Antiqua" pitchFamily="18" charset="0"/>
              </a:rPr>
              <a:t>Second trumpet </a:t>
            </a:r>
            <a:r>
              <a:rPr lang="en-US" sz="2800" dirty="0">
                <a:latin typeface="Book Antiqua" pitchFamily="18" charset="0"/>
              </a:rPr>
              <a:t>(</a:t>
            </a:r>
            <a:r>
              <a:rPr lang="en-US" sz="2800" b="1" dirty="0">
                <a:latin typeface="Book Antiqua" pitchFamily="18" charset="0"/>
              </a:rPr>
              <a:t>Revelation 8:8-9</a:t>
            </a:r>
            <a:r>
              <a:rPr lang="en-US" sz="2800" dirty="0">
                <a:latin typeface="Book Antiqua" pitchFamily="18" charset="0"/>
              </a:rPr>
              <a:t>) maritime disaster warning (1/3 destroyed)</a:t>
            </a:r>
          </a:p>
        </p:txBody>
      </p:sp>
      <p:sp>
        <p:nvSpPr>
          <p:cNvPr id="4" name="Rectangle 3">
            <a:extLst>
              <a:ext uri="{FF2B5EF4-FFF2-40B4-BE49-F238E27FC236}">
                <a16:creationId xmlns:a16="http://schemas.microsoft.com/office/drawing/2014/main" id="{FE38FAF7-E4D7-44DC-A8BE-B1C786844735}"/>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defRPr/>
            </a:pPr>
            <a:r>
              <a:rPr lang="en-US" sz="2000" b="1" kern="0" dirty="0">
                <a:latin typeface="Arial" panose="020B0604020202020204" pitchFamily="34" charset="0"/>
                <a:cs typeface="Arial" panose="020B0604020202020204" pitchFamily="34" charset="0"/>
              </a:rPr>
              <a:t>Revelation 16 </a:t>
            </a:r>
          </a:p>
        </p:txBody>
      </p:sp>
    </p:spTree>
    <p:extLst>
      <p:ext uri="{BB962C8B-B14F-4D97-AF65-F5344CB8AC3E}">
        <p14:creationId xmlns:p14="http://schemas.microsoft.com/office/powerpoint/2010/main" val="4242602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heel(1)">
                                      <p:cBhvr>
                                        <p:cTn id="7" dur="20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heel(1)">
                                      <p:cBhvr>
                                        <p:cTn id="12" dur="20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heel(1)">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heel(1)">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heel(1)">
                                      <p:cBhvr>
                                        <p:cTn id="2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16:4</a:t>
            </a:r>
          </a:p>
        </p:txBody>
      </p:sp>
      <p:pic>
        <p:nvPicPr>
          <p:cNvPr id="4" name="Content Placeholder 3"/>
          <p:cNvPicPr>
            <a:picLocks noGrp="1" noChangeAspect="1" noChangeArrowheads="1"/>
          </p:cNvPicPr>
          <p:nvPr>
            <p:ph idx="1"/>
          </p:nvPr>
        </p:nvPicPr>
        <p:blipFill>
          <a:blip r:embed="rId2"/>
          <a:srcRect/>
          <a:stretch>
            <a:fillRect/>
          </a:stretch>
        </p:blipFill>
        <p:spPr bwMode="auto">
          <a:xfrm>
            <a:off x="838200" y="1600200"/>
            <a:ext cx="7391400" cy="4953000"/>
          </a:xfrm>
          <a:prstGeom prst="rect">
            <a:avLst/>
          </a:prstGeom>
          <a:noFill/>
          <a:ln w="9525">
            <a:noFill/>
            <a:miter lim="800000"/>
            <a:headEnd/>
            <a:tailEnd/>
          </a:ln>
        </p:spPr>
      </p:pic>
      <p:sp>
        <p:nvSpPr>
          <p:cNvPr id="5" name="TextBox 4"/>
          <p:cNvSpPr txBox="1"/>
          <p:nvPr/>
        </p:nvSpPr>
        <p:spPr>
          <a:xfrm>
            <a:off x="1676496" y="2334708"/>
            <a:ext cx="5638800" cy="206210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And the </a:t>
            </a:r>
            <a:r>
              <a:rPr kumimoji="0" lang="en-US" sz="3200" b="1" i="1" u="sng" strike="noStrike" kern="1200" cap="none" spc="0" normalizeH="0" baseline="0" noProof="0" dirty="0">
                <a:ln>
                  <a:noFill/>
                </a:ln>
                <a:solidFill>
                  <a:prstClr val="black"/>
                </a:solidFill>
                <a:effectLst/>
                <a:uLnTx/>
                <a:uFillTx/>
                <a:latin typeface="Book Antiqua" pitchFamily="18" charset="0"/>
                <a:ea typeface="+mn-ea"/>
                <a:cs typeface="+mn-cs"/>
              </a:rPr>
              <a:t>third poured out his bowl into the rivers and the fountains of the waters</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 and it became blood</a:t>
            </a: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014B5AE4-CDF9-4CD6-B968-0C087A73DE1A}"/>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16 </a:t>
            </a:r>
          </a:p>
        </p:txBody>
      </p:sp>
    </p:spTree>
    <p:extLst>
      <p:ext uri="{BB962C8B-B14F-4D97-AF65-F5344CB8AC3E}">
        <p14:creationId xmlns:p14="http://schemas.microsoft.com/office/powerpoint/2010/main" val="926437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1417"/>
            <a:ext cx="8229600" cy="769441"/>
          </a:xfrm>
        </p:spPr>
        <p:txBody>
          <a:bodyPr>
            <a:spAutoFit/>
          </a:bodyPr>
          <a:lstStyle/>
          <a:p>
            <a:r>
              <a:rPr lang="en-US" b="1" cap="small" dirty="0">
                <a:solidFill>
                  <a:schemeClr val="bg1"/>
                </a:solidFill>
                <a:latin typeface="OldCentury" pitchFamily="2" charset="0"/>
              </a:rPr>
              <a:t>Revelation 16:5</a:t>
            </a:r>
          </a:p>
        </p:txBody>
      </p:sp>
      <p:pic>
        <p:nvPicPr>
          <p:cNvPr id="4" name="Content Placeholder 3"/>
          <p:cNvPicPr>
            <a:picLocks noGrp="1" noChangeAspect="1" noChangeArrowheads="1"/>
          </p:cNvPicPr>
          <p:nvPr>
            <p:ph idx="1"/>
          </p:nvPr>
        </p:nvPicPr>
        <p:blipFill>
          <a:blip r:embed="rId2"/>
          <a:srcRect/>
          <a:stretch>
            <a:fillRect/>
          </a:stretch>
        </p:blipFill>
        <p:spPr bwMode="auto">
          <a:xfrm>
            <a:off x="838200" y="1600200"/>
            <a:ext cx="7391400" cy="4953000"/>
          </a:xfrm>
          <a:prstGeom prst="rect">
            <a:avLst/>
          </a:prstGeom>
          <a:noFill/>
          <a:ln w="9525">
            <a:noFill/>
            <a:miter lim="800000"/>
            <a:headEnd/>
            <a:tailEnd/>
          </a:ln>
        </p:spPr>
      </p:pic>
      <p:sp>
        <p:nvSpPr>
          <p:cNvPr id="5" name="TextBox 4"/>
          <p:cNvSpPr txBox="1"/>
          <p:nvPr/>
        </p:nvSpPr>
        <p:spPr>
          <a:xfrm>
            <a:off x="1828800" y="1981202"/>
            <a:ext cx="5638800" cy="255454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r>
              <a:rPr kumimoji="0" lang="en-US" sz="3200" b="1" i="1" u="none" strike="noStrike" kern="1200" cap="none" spc="0" normalizeH="0" baseline="0" noProof="0" dirty="0">
                <a:ln>
                  <a:noFill/>
                </a:ln>
                <a:solidFill>
                  <a:prstClr val="black"/>
                </a:solidFill>
                <a:effectLst/>
                <a:uLnTx/>
                <a:uFillTx/>
                <a:latin typeface="Book Antiqua" pitchFamily="18" charset="0"/>
                <a:ea typeface="+mn-ea"/>
                <a:cs typeface="+mn-cs"/>
              </a:rPr>
              <a:t>And I heard the angel of the waters saying, Righteous art thou, who art and who wast, thou Holy One, because thou didst thus judge</a:t>
            </a:r>
            <a:r>
              <a:rPr kumimoji="0" lang="en-US" sz="3200" b="0" i="1" u="none" strike="noStrike" kern="1200" cap="none" spc="0" normalizeH="0" baseline="0" noProof="0" dirty="0">
                <a:ln>
                  <a:noFill/>
                </a:ln>
                <a:solidFill>
                  <a:prstClr val="black"/>
                </a:solidFill>
                <a:effectLst/>
                <a:uLnTx/>
                <a:uFillTx/>
                <a:latin typeface="Book Antiqua" pitchFamily="18" charset="0"/>
                <a:ea typeface="+mn-ea"/>
                <a:cs typeface="+mn-cs"/>
              </a:rPr>
              <a:t>”</a:t>
            </a:r>
          </a:p>
        </p:txBody>
      </p:sp>
      <p:sp>
        <p:nvSpPr>
          <p:cNvPr id="6" name="Rectangle 5">
            <a:extLst>
              <a:ext uri="{FF2B5EF4-FFF2-40B4-BE49-F238E27FC236}">
                <a16:creationId xmlns:a16="http://schemas.microsoft.com/office/drawing/2014/main" id="{3F3F9877-BD79-4A6E-9C58-F9A4983B4F14}"/>
              </a:ext>
            </a:extLst>
          </p:cNvPr>
          <p:cNvSpPr/>
          <p:nvPr/>
        </p:nvSpPr>
        <p:spPr bwMode="auto">
          <a:xfrm>
            <a:off x="0" y="0"/>
            <a:ext cx="9144000" cy="400110"/>
          </a:xfrm>
          <a:prstGeom prst="rect">
            <a:avLst/>
          </a:prstGeom>
          <a:solidFill>
            <a:sysClr val="window" lastClr="FFFFF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16 </a:t>
            </a:r>
          </a:p>
        </p:txBody>
      </p:sp>
    </p:spTree>
    <p:extLst>
      <p:ext uri="{BB962C8B-B14F-4D97-AF65-F5344CB8AC3E}">
        <p14:creationId xmlns:p14="http://schemas.microsoft.com/office/powerpoint/2010/main" val="491223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heel(1)">
                                      <p:cBhvr>
                                        <p:cTn id="7"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1812</TotalTime>
  <Words>1850</Words>
  <Application>Microsoft Office PowerPoint</Application>
  <PresentationFormat>On-screen Show (4:3)</PresentationFormat>
  <Paragraphs>185</Paragraphs>
  <Slides>30</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30</vt:i4>
      </vt:variant>
    </vt:vector>
  </HeadingPairs>
  <TitlesOfParts>
    <vt:vector size="39" baseType="lpstr">
      <vt:lpstr>Arial</vt:lpstr>
      <vt:lpstr>Book Antiqua</vt:lpstr>
      <vt:lpstr>Calibri</vt:lpstr>
      <vt:lpstr>Corbel</vt:lpstr>
      <vt:lpstr>Georgia</vt:lpstr>
      <vt:lpstr>OldCentury</vt:lpstr>
      <vt:lpstr>Times New Roman</vt:lpstr>
      <vt:lpstr>1_Office Theme</vt:lpstr>
      <vt:lpstr>1_Depth</vt:lpstr>
      <vt:lpstr>A Study Of  The Book Of Revelation</vt:lpstr>
      <vt:lpstr>PowerPoint Presentation</vt:lpstr>
      <vt:lpstr>Revelation 16:2</vt:lpstr>
      <vt:lpstr>The First Bowl Poured out</vt:lpstr>
      <vt:lpstr>The First Bowl Poured out</vt:lpstr>
      <vt:lpstr>Revelation 16:3</vt:lpstr>
      <vt:lpstr>The Second Bowl Poured out</vt:lpstr>
      <vt:lpstr>Revelation 16:4</vt:lpstr>
      <vt:lpstr>Revelation 16:5</vt:lpstr>
      <vt:lpstr>Revelation 16:6</vt:lpstr>
      <vt:lpstr>Revelation 16:7</vt:lpstr>
      <vt:lpstr>The Third Bowl Poured out</vt:lpstr>
      <vt:lpstr>The Third Bowl Poured out</vt:lpstr>
      <vt:lpstr>Revelation 16:8</vt:lpstr>
      <vt:lpstr>Revelation 16:9</vt:lpstr>
      <vt:lpstr>The Fourth Bowl Poured out</vt:lpstr>
      <vt:lpstr>Revelation 16:10</vt:lpstr>
      <vt:lpstr>Revelation 16:11</vt:lpstr>
      <vt:lpstr>The Fifth Bowl Poured out</vt:lpstr>
      <vt:lpstr>The Fifth Bowl Poured out</vt:lpstr>
      <vt:lpstr>Revelation 16:12</vt:lpstr>
      <vt:lpstr>The Sixth Bowl Poured out</vt:lpstr>
      <vt:lpstr>The Sixth Bowl Poured out</vt:lpstr>
      <vt:lpstr>The Sixth Bowl Poured out</vt:lpstr>
      <vt:lpstr>Revelation 16:13</vt:lpstr>
      <vt:lpstr>Revelation 16:14</vt:lpstr>
      <vt:lpstr>Interlude – Between 6th and 7th Bowls</vt:lpstr>
      <vt:lpstr>Interlude – Between 6th and 7th Bowls</vt:lpstr>
      <vt:lpstr>Revelation 16:15</vt:lpstr>
      <vt:lpstr>Interlude – Between 6th and 7th Bowls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mgalloway2715@gmail.com</dc:creator>
  <cp:lastModifiedBy>Richard Lidh</cp:lastModifiedBy>
  <cp:revision>41</cp:revision>
  <cp:lastPrinted>2021-05-09T00:36:06Z</cp:lastPrinted>
  <dcterms:created xsi:type="dcterms:W3CDTF">2021-04-25T19:49:06Z</dcterms:created>
  <dcterms:modified xsi:type="dcterms:W3CDTF">2021-05-09T00:36:09Z</dcterms:modified>
</cp:coreProperties>
</file>